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7.jpg" ContentType="image/jpg"/>
  <Override PartName="/ppt/media/image18.jpg" ContentType="image/jpg"/>
  <Override PartName="/ppt/media/image19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63" r:id="rId2"/>
    <p:sldId id="264" r:id="rId3"/>
    <p:sldId id="265" r:id="rId4"/>
    <p:sldId id="266" r:id="rId5"/>
    <p:sldId id="268" r:id="rId6"/>
    <p:sldId id="277" r:id="rId7"/>
    <p:sldId id="278" r:id="rId8"/>
    <p:sldId id="280" r:id="rId9"/>
    <p:sldId id="279" r:id="rId10"/>
    <p:sldId id="281" r:id="rId11"/>
    <p:sldId id="284" r:id="rId12"/>
    <p:sldId id="294" r:id="rId13"/>
    <p:sldId id="295" r:id="rId14"/>
    <p:sldId id="283" r:id="rId15"/>
    <p:sldId id="285" r:id="rId16"/>
    <p:sldId id="287" r:id="rId17"/>
    <p:sldId id="289" r:id="rId18"/>
    <p:sldId id="286" r:id="rId19"/>
    <p:sldId id="267" r:id="rId20"/>
    <p:sldId id="288" r:id="rId21"/>
    <p:sldId id="269" r:id="rId22"/>
    <p:sldId id="290" r:id="rId23"/>
    <p:sldId id="291" r:id="rId24"/>
    <p:sldId id="293" r:id="rId25"/>
    <p:sldId id="292" r:id="rId26"/>
    <p:sldId id="270" r:id="rId27"/>
    <p:sldId id="271" r:id="rId28"/>
    <p:sldId id="272" r:id="rId29"/>
    <p:sldId id="282" r:id="rId30"/>
    <p:sldId id="273" r:id="rId31"/>
    <p:sldId id="274" r:id="rId32"/>
  </p:sldIdLst>
  <p:sldSz cx="18288000" cy="10287000"/>
  <p:notesSz cx="6858000" cy="9144000"/>
  <p:embeddedFontLst>
    <p:embeddedFont>
      <p:font typeface="Barlow" panose="00000500000000000000" pitchFamily="50" charset="0"/>
      <p:regular r:id="rId34"/>
      <p:bold r:id="rId35"/>
      <p:boldItalic r:id="rId36"/>
    </p:embeddedFont>
    <p:embeddedFont>
      <p:font typeface="Barlow Black" panose="00000A00000000000000" pitchFamily="50" charset="0"/>
      <p:bold r:id="rId37"/>
      <p:boldItalic r:id="rId38"/>
    </p:embeddedFont>
    <p:embeddedFont>
      <p:font typeface="Barlow Light" panose="00000400000000000000" pitchFamily="50" charset="0"/>
      <p:regular r:id="rId39"/>
    </p:embeddedFont>
    <p:embeddedFont>
      <p:font typeface="Barlow Medium" panose="00000600000000000000" pitchFamily="50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erebri" panose="020B0604020202020204" charset="0"/>
      <p:regular r:id="rId45"/>
    </p:embeddedFont>
    <p:embeddedFont>
      <p:font typeface="Cerebri Bold" panose="020B0604020202020204" charset="0"/>
      <p:regular r:id="rId46"/>
    </p:embeddedFont>
    <p:embeddedFont>
      <p:font typeface="Cerebri Bold Bold" panose="020B0604020202020204" charset="0"/>
      <p:regular r:id="rId47"/>
    </p:embeddedFont>
    <p:embeddedFont>
      <p:font typeface="Franklin Gothic Heavy" panose="020B0903020102020204" pitchFamily="34" charset="0"/>
      <p:regular r:id="rId48"/>
      <p:italic r:id="rId49"/>
    </p:embeddedFont>
    <p:embeddedFont>
      <p:font typeface="Montserrat Semi-Bold Bold" panose="020B0604020202020204" charset="0"/>
      <p:regular r:id="rId50"/>
    </p:embeddedFont>
    <p:embeddedFont>
      <p:font typeface="Poppins Bold" panose="020B0604020202020204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E22"/>
    <a:srgbClr val="EF4723"/>
    <a:srgbClr val="445160"/>
    <a:srgbClr val="506380"/>
    <a:srgbClr val="353535"/>
    <a:srgbClr val="E1E8EB"/>
    <a:srgbClr val="B5C5D9"/>
    <a:srgbClr val="656565"/>
    <a:srgbClr val="6A7759"/>
    <a:srgbClr val="6F7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77B2E-7D01-44AF-AB5F-474EA6D8473A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CA"/>
        </a:p>
      </dgm:t>
    </dgm:pt>
    <dgm:pt modelId="{A7CF8084-B056-4125-9078-E27E9C4ED837}">
      <dgm:prSet phldrT="[Text]"/>
      <dgm:spPr>
        <a:solidFill>
          <a:srgbClr val="F05E22"/>
        </a:solidFill>
        <a:ln>
          <a:noFill/>
        </a:ln>
      </dgm:spPr>
      <dgm:t>
        <a:bodyPr/>
        <a:lstStyle/>
        <a:p>
          <a:r>
            <a:rPr lang="en-CA" dirty="0"/>
            <a:t>Sub- assembly</a:t>
          </a:r>
        </a:p>
      </dgm:t>
    </dgm:pt>
    <dgm:pt modelId="{D090092F-AC0D-4A27-8C68-275B14790431}" type="parTrans" cxnId="{8E5B8E9C-5535-4015-908D-9AD9E3C7A014}">
      <dgm:prSet/>
      <dgm:spPr/>
      <dgm:t>
        <a:bodyPr/>
        <a:lstStyle/>
        <a:p>
          <a:endParaRPr lang="en-CA"/>
        </a:p>
      </dgm:t>
    </dgm:pt>
    <dgm:pt modelId="{04989A6F-C1EF-4B26-842D-63C4EA934B4A}" type="sibTrans" cxnId="{8E5B8E9C-5535-4015-908D-9AD9E3C7A014}">
      <dgm:prSet/>
      <dgm:spPr/>
      <dgm:t>
        <a:bodyPr/>
        <a:lstStyle/>
        <a:p>
          <a:endParaRPr lang="en-CA"/>
        </a:p>
      </dgm:t>
    </dgm:pt>
    <dgm:pt modelId="{05CE6535-AB42-4C55-911D-1EEBE940505F}">
      <dgm:prSet phldrT="[Text]"/>
      <dgm:spPr>
        <a:solidFill>
          <a:srgbClr val="F05E22"/>
        </a:solidFill>
        <a:ln>
          <a:noFill/>
        </a:ln>
      </dgm:spPr>
      <dgm:t>
        <a:bodyPr/>
        <a:lstStyle/>
        <a:p>
          <a:r>
            <a:rPr lang="en-CA" dirty="0"/>
            <a:t>Panel assembly</a:t>
          </a:r>
        </a:p>
      </dgm:t>
    </dgm:pt>
    <dgm:pt modelId="{6DC9BE2D-5091-490F-9B32-79FD67372DE9}" type="parTrans" cxnId="{2AC9DB97-3D22-456D-8124-06140F818AB7}">
      <dgm:prSet/>
      <dgm:spPr/>
      <dgm:t>
        <a:bodyPr/>
        <a:lstStyle/>
        <a:p>
          <a:endParaRPr lang="en-CA"/>
        </a:p>
      </dgm:t>
    </dgm:pt>
    <dgm:pt modelId="{7809F0CB-5A9B-44B2-A846-CB4B9B9E5547}" type="sibTrans" cxnId="{2AC9DB97-3D22-456D-8124-06140F818AB7}">
      <dgm:prSet/>
      <dgm:spPr/>
      <dgm:t>
        <a:bodyPr/>
        <a:lstStyle/>
        <a:p>
          <a:endParaRPr lang="en-CA"/>
        </a:p>
      </dgm:t>
    </dgm:pt>
    <dgm:pt modelId="{53CE798C-1582-4C32-BB18-DB5F0D2F1B73}">
      <dgm:prSet phldrT="[Text]"/>
      <dgm:spPr>
        <a:solidFill>
          <a:srgbClr val="F05E22"/>
        </a:solidFill>
        <a:ln>
          <a:noFill/>
        </a:ln>
      </dgm:spPr>
      <dgm:t>
        <a:bodyPr/>
        <a:lstStyle/>
        <a:p>
          <a:r>
            <a:rPr lang="en-CA" dirty="0"/>
            <a:t>Final assembly</a:t>
          </a:r>
        </a:p>
      </dgm:t>
    </dgm:pt>
    <dgm:pt modelId="{AB24FCDF-CFD0-4E1C-BABE-6167DFB80D3C}" type="parTrans" cxnId="{FB557B95-A897-4723-ABA7-7B73D64FF2C4}">
      <dgm:prSet/>
      <dgm:spPr/>
      <dgm:t>
        <a:bodyPr/>
        <a:lstStyle/>
        <a:p>
          <a:endParaRPr lang="en-CA"/>
        </a:p>
      </dgm:t>
    </dgm:pt>
    <dgm:pt modelId="{3D64F1AD-5A20-44C0-A242-899ED8D1F849}" type="sibTrans" cxnId="{FB557B95-A897-4723-ABA7-7B73D64FF2C4}">
      <dgm:prSet/>
      <dgm:spPr/>
      <dgm:t>
        <a:bodyPr/>
        <a:lstStyle/>
        <a:p>
          <a:endParaRPr lang="en-CA"/>
        </a:p>
      </dgm:t>
    </dgm:pt>
    <dgm:pt modelId="{2AE47602-2A0B-414C-8CAC-2BC781988088}">
      <dgm:prSet phldrT="[Text]"/>
      <dgm:spPr>
        <a:solidFill>
          <a:srgbClr val="F05E22"/>
        </a:solidFill>
        <a:ln>
          <a:noFill/>
        </a:ln>
      </dgm:spPr>
      <dgm:t>
        <a:bodyPr/>
        <a:lstStyle/>
        <a:p>
          <a:r>
            <a:rPr lang="en-CA" dirty="0"/>
            <a:t>Warehouse</a:t>
          </a:r>
        </a:p>
      </dgm:t>
    </dgm:pt>
    <dgm:pt modelId="{A259B77B-C2D2-4F67-B0D3-4E4F9D191E47}" type="parTrans" cxnId="{41193FD1-E10D-4946-82A4-6CBBD54816B6}">
      <dgm:prSet/>
      <dgm:spPr/>
      <dgm:t>
        <a:bodyPr/>
        <a:lstStyle/>
        <a:p>
          <a:endParaRPr lang="en-CA"/>
        </a:p>
      </dgm:t>
    </dgm:pt>
    <dgm:pt modelId="{A6342823-8DA6-455A-A3FF-84D0F2D29C0D}" type="sibTrans" cxnId="{41193FD1-E10D-4946-82A4-6CBBD54816B6}">
      <dgm:prSet/>
      <dgm:spPr/>
      <dgm:t>
        <a:bodyPr/>
        <a:lstStyle/>
        <a:p>
          <a:endParaRPr lang="en-CA"/>
        </a:p>
      </dgm:t>
    </dgm:pt>
    <dgm:pt modelId="{723D0ED2-4104-4BA2-8C7F-26A6933EEBC4}">
      <dgm:prSet phldrT="[Text]"/>
      <dgm:spPr>
        <a:solidFill>
          <a:srgbClr val="F05E22"/>
        </a:solidFill>
        <a:ln>
          <a:noFill/>
        </a:ln>
      </dgm:spPr>
      <dgm:t>
        <a:bodyPr/>
        <a:lstStyle/>
        <a:p>
          <a:r>
            <a:rPr lang="en-CA" dirty="0"/>
            <a:t>Misc. Support</a:t>
          </a:r>
        </a:p>
      </dgm:t>
    </dgm:pt>
    <dgm:pt modelId="{5B9BB22B-E4B6-4B6A-8F6E-741110645BDD}" type="parTrans" cxnId="{3BC2B332-1A3E-4D56-9429-B4C208D45650}">
      <dgm:prSet/>
      <dgm:spPr/>
      <dgm:t>
        <a:bodyPr/>
        <a:lstStyle/>
        <a:p>
          <a:endParaRPr lang="en-CA"/>
        </a:p>
      </dgm:t>
    </dgm:pt>
    <dgm:pt modelId="{46AE3C71-EA6F-4550-8C07-F72E540D6A51}" type="sibTrans" cxnId="{3BC2B332-1A3E-4D56-9429-B4C208D45650}">
      <dgm:prSet/>
      <dgm:spPr/>
      <dgm:t>
        <a:bodyPr/>
        <a:lstStyle/>
        <a:p>
          <a:endParaRPr lang="en-CA"/>
        </a:p>
      </dgm:t>
    </dgm:pt>
    <dgm:pt modelId="{74DC0CB3-BE5E-4B0A-8D2A-5AE75A2922D9}" type="pres">
      <dgm:prSet presAssocID="{70277B2E-7D01-44AF-AB5F-474EA6D8473A}" presName="cycle" presStyleCnt="0">
        <dgm:presLayoutVars>
          <dgm:dir/>
          <dgm:resizeHandles val="exact"/>
        </dgm:presLayoutVars>
      </dgm:prSet>
      <dgm:spPr/>
    </dgm:pt>
    <dgm:pt modelId="{64DE84FD-F84E-4C25-B35B-B3184EEA2CE1}" type="pres">
      <dgm:prSet presAssocID="{A7CF8084-B056-4125-9078-E27E9C4ED837}" presName="node" presStyleLbl="node1" presStyleIdx="0" presStyleCnt="5">
        <dgm:presLayoutVars>
          <dgm:bulletEnabled val="1"/>
        </dgm:presLayoutVars>
      </dgm:prSet>
      <dgm:spPr/>
    </dgm:pt>
    <dgm:pt modelId="{3AD806FE-375D-4F77-863B-48422EF51982}" type="pres">
      <dgm:prSet presAssocID="{04989A6F-C1EF-4B26-842D-63C4EA934B4A}" presName="sibTrans" presStyleLbl="sibTrans2D1" presStyleIdx="0" presStyleCnt="5"/>
      <dgm:spPr/>
    </dgm:pt>
    <dgm:pt modelId="{BA08107D-62B2-49EB-B762-5B71A1AD6D66}" type="pres">
      <dgm:prSet presAssocID="{04989A6F-C1EF-4B26-842D-63C4EA934B4A}" presName="connectorText" presStyleLbl="sibTrans2D1" presStyleIdx="0" presStyleCnt="5"/>
      <dgm:spPr/>
    </dgm:pt>
    <dgm:pt modelId="{995DB6D0-8069-4BB6-8934-FC7F71C87FB2}" type="pres">
      <dgm:prSet presAssocID="{05CE6535-AB42-4C55-911D-1EEBE940505F}" presName="node" presStyleLbl="node1" presStyleIdx="1" presStyleCnt="5">
        <dgm:presLayoutVars>
          <dgm:bulletEnabled val="1"/>
        </dgm:presLayoutVars>
      </dgm:prSet>
      <dgm:spPr/>
    </dgm:pt>
    <dgm:pt modelId="{F41A04DC-3A10-48C9-B1E1-8027A220AD06}" type="pres">
      <dgm:prSet presAssocID="{7809F0CB-5A9B-44B2-A846-CB4B9B9E5547}" presName="sibTrans" presStyleLbl="sibTrans2D1" presStyleIdx="1" presStyleCnt="5"/>
      <dgm:spPr/>
    </dgm:pt>
    <dgm:pt modelId="{A3DBEE39-FC38-42EA-9C3A-3BD373B43A5A}" type="pres">
      <dgm:prSet presAssocID="{7809F0CB-5A9B-44B2-A846-CB4B9B9E5547}" presName="connectorText" presStyleLbl="sibTrans2D1" presStyleIdx="1" presStyleCnt="5"/>
      <dgm:spPr/>
    </dgm:pt>
    <dgm:pt modelId="{ECBAA1B9-67DF-4085-B00B-E7A9402F2DCA}" type="pres">
      <dgm:prSet presAssocID="{53CE798C-1582-4C32-BB18-DB5F0D2F1B73}" presName="node" presStyleLbl="node1" presStyleIdx="2" presStyleCnt="5">
        <dgm:presLayoutVars>
          <dgm:bulletEnabled val="1"/>
        </dgm:presLayoutVars>
      </dgm:prSet>
      <dgm:spPr/>
    </dgm:pt>
    <dgm:pt modelId="{C55ABEEE-606B-418A-938B-FC0E00BD8E8C}" type="pres">
      <dgm:prSet presAssocID="{3D64F1AD-5A20-44C0-A242-899ED8D1F849}" presName="sibTrans" presStyleLbl="sibTrans2D1" presStyleIdx="2" presStyleCnt="5"/>
      <dgm:spPr/>
    </dgm:pt>
    <dgm:pt modelId="{4628B110-21C2-4AC4-B0D9-A663191BC809}" type="pres">
      <dgm:prSet presAssocID="{3D64F1AD-5A20-44C0-A242-899ED8D1F849}" presName="connectorText" presStyleLbl="sibTrans2D1" presStyleIdx="2" presStyleCnt="5"/>
      <dgm:spPr/>
    </dgm:pt>
    <dgm:pt modelId="{E4FCFC4A-FC21-40D5-9B8A-CE35C3AEA8A4}" type="pres">
      <dgm:prSet presAssocID="{2AE47602-2A0B-414C-8CAC-2BC781988088}" presName="node" presStyleLbl="node1" presStyleIdx="3" presStyleCnt="5">
        <dgm:presLayoutVars>
          <dgm:bulletEnabled val="1"/>
        </dgm:presLayoutVars>
      </dgm:prSet>
      <dgm:spPr/>
    </dgm:pt>
    <dgm:pt modelId="{7B99513A-9FC6-4A44-8F91-58E7D9163A0C}" type="pres">
      <dgm:prSet presAssocID="{A6342823-8DA6-455A-A3FF-84D0F2D29C0D}" presName="sibTrans" presStyleLbl="sibTrans2D1" presStyleIdx="3" presStyleCnt="5"/>
      <dgm:spPr/>
    </dgm:pt>
    <dgm:pt modelId="{D3100BA4-7F0B-4351-8B5A-12C1EE678CAA}" type="pres">
      <dgm:prSet presAssocID="{A6342823-8DA6-455A-A3FF-84D0F2D29C0D}" presName="connectorText" presStyleLbl="sibTrans2D1" presStyleIdx="3" presStyleCnt="5"/>
      <dgm:spPr/>
    </dgm:pt>
    <dgm:pt modelId="{AEBE6851-6CD3-4082-A52B-95F574746983}" type="pres">
      <dgm:prSet presAssocID="{723D0ED2-4104-4BA2-8C7F-26A6933EEBC4}" presName="node" presStyleLbl="node1" presStyleIdx="4" presStyleCnt="5">
        <dgm:presLayoutVars>
          <dgm:bulletEnabled val="1"/>
        </dgm:presLayoutVars>
      </dgm:prSet>
      <dgm:spPr/>
    </dgm:pt>
    <dgm:pt modelId="{A9199ED3-9928-496D-B494-0FBE0FAFD16D}" type="pres">
      <dgm:prSet presAssocID="{46AE3C71-EA6F-4550-8C07-F72E540D6A51}" presName="sibTrans" presStyleLbl="sibTrans2D1" presStyleIdx="4" presStyleCnt="5"/>
      <dgm:spPr/>
    </dgm:pt>
    <dgm:pt modelId="{90BDAF2A-109B-44BD-B7DB-342319572BF6}" type="pres">
      <dgm:prSet presAssocID="{46AE3C71-EA6F-4550-8C07-F72E540D6A51}" presName="connectorText" presStyleLbl="sibTrans2D1" presStyleIdx="4" presStyleCnt="5"/>
      <dgm:spPr/>
    </dgm:pt>
  </dgm:ptLst>
  <dgm:cxnLst>
    <dgm:cxn modelId="{849E1801-453D-4856-B76C-BA57EA4B2AB7}" type="presOf" srcId="{46AE3C71-EA6F-4550-8C07-F72E540D6A51}" destId="{A9199ED3-9928-496D-B494-0FBE0FAFD16D}" srcOrd="0" destOrd="0" presId="urn:microsoft.com/office/officeart/2005/8/layout/cycle2"/>
    <dgm:cxn modelId="{8B7AEE15-C012-4553-A840-84E6DC368353}" type="presOf" srcId="{05CE6535-AB42-4C55-911D-1EEBE940505F}" destId="{995DB6D0-8069-4BB6-8934-FC7F71C87FB2}" srcOrd="0" destOrd="0" presId="urn:microsoft.com/office/officeart/2005/8/layout/cycle2"/>
    <dgm:cxn modelId="{23AD8816-0380-4009-80E6-CF790BBE9398}" type="presOf" srcId="{A6342823-8DA6-455A-A3FF-84D0F2D29C0D}" destId="{7B99513A-9FC6-4A44-8F91-58E7D9163A0C}" srcOrd="0" destOrd="0" presId="urn:microsoft.com/office/officeart/2005/8/layout/cycle2"/>
    <dgm:cxn modelId="{EE48761D-AFED-4E9A-BAA0-09BAF15A5685}" type="presOf" srcId="{7809F0CB-5A9B-44B2-A846-CB4B9B9E5547}" destId="{F41A04DC-3A10-48C9-B1E1-8027A220AD06}" srcOrd="0" destOrd="0" presId="urn:microsoft.com/office/officeart/2005/8/layout/cycle2"/>
    <dgm:cxn modelId="{9693481E-7DB8-4D2C-A9C1-49939DC9F255}" type="presOf" srcId="{A6342823-8DA6-455A-A3FF-84D0F2D29C0D}" destId="{D3100BA4-7F0B-4351-8B5A-12C1EE678CAA}" srcOrd="1" destOrd="0" presId="urn:microsoft.com/office/officeart/2005/8/layout/cycle2"/>
    <dgm:cxn modelId="{2AD7CF21-402B-4132-8880-0A32B9109FC4}" type="presOf" srcId="{A7CF8084-B056-4125-9078-E27E9C4ED837}" destId="{64DE84FD-F84E-4C25-B35B-B3184EEA2CE1}" srcOrd="0" destOrd="0" presId="urn:microsoft.com/office/officeart/2005/8/layout/cycle2"/>
    <dgm:cxn modelId="{3BC2B332-1A3E-4D56-9429-B4C208D45650}" srcId="{70277B2E-7D01-44AF-AB5F-474EA6D8473A}" destId="{723D0ED2-4104-4BA2-8C7F-26A6933EEBC4}" srcOrd="4" destOrd="0" parTransId="{5B9BB22B-E4B6-4B6A-8F6E-741110645BDD}" sibTransId="{46AE3C71-EA6F-4550-8C07-F72E540D6A51}"/>
    <dgm:cxn modelId="{1A4F615C-3AD2-4014-B5B2-0BA0FC12AFD0}" type="presOf" srcId="{2AE47602-2A0B-414C-8CAC-2BC781988088}" destId="{E4FCFC4A-FC21-40D5-9B8A-CE35C3AEA8A4}" srcOrd="0" destOrd="0" presId="urn:microsoft.com/office/officeart/2005/8/layout/cycle2"/>
    <dgm:cxn modelId="{64E68C78-FC44-4293-BF13-EFB5870119EC}" type="presOf" srcId="{3D64F1AD-5A20-44C0-A242-899ED8D1F849}" destId="{4628B110-21C2-4AC4-B0D9-A663191BC809}" srcOrd="1" destOrd="0" presId="urn:microsoft.com/office/officeart/2005/8/layout/cycle2"/>
    <dgm:cxn modelId="{5E53A882-BE5C-4638-8A6A-289F8AFE0EB0}" type="presOf" srcId="{46AE3C71-EA6F-4550-8C07-F72E540D6A51}" destId="{90BDAF2A-109B-44BD-B7DB-342319572BF6}" srcOrd="1" destOrd="0" presId="urn:microsoft.com/office/officeart/2005/8/layout/cycle2"/>
    <dgm:cxn modelId="{FEE2328B-16B9-4987-A7EE-D2322C86660E}" type="presOf" srcId="{04989A6F-C1EF-4B26-842D-63C4EA934B4A}" destId="{3AD806FE-375D-4F77-863B-48422EF51982}" srcOrd="0" destOrd="0" presId="urn:microsoft.com/office/officeart/2005/8/layout/cycle2"/>
    <dgm:cxn modelId="{FB557B95-A897-4723-ABA7-7B73D64FF2C4}" srcId="{70277B2E-7D01-44AF-AB5F-474EA6D8473A}" destId="{53CE798C-1582-4C32-BB18-DB5F0D2F1B73}" srcOrd="2" destOrd="0" parTransId="{AB24FCDF-CFD0-4E1C-BABE-6167DFB80D3C}" sibTransId="{3D64F1AD-5A20-44C0-A242-899ED8D1F849}"/>
    <dgm:cxn modelId="{2AC9DB97-3D22-456D-8124-06140F818AB7}" srcId="{70277B2E-7D01-44AF-AB5F-474EA6D8473A}" destId="{05CE6535-AB42-4C55-911D-1EEBE940505F}" srcOrd="1" destOrd="0" parTransId="{6DC9BE2D-5091-490F-9B32-79FD67372DE9}" sibTransId="{7809F0CB-5A9B-44B2-A846-CB4B9B9E5547}"/>
    <dgm:cxn modelId="{C27E189A-0957-426E-8887-4488C0391E3A}" type="presOf" srcId="{04989A6F-C1EF-4B26-842D-63C4EA934B4A}" destId="{BA08107D-62B2-49EB-B762-5B71A1AD6D66}" srcOrd="1" destOrd="0" presId="urn:microsoft.com/office/officeart/2005/8/layout/cycle2"/>
    <dgm:cxn modelId="{8E5B8E9C-5535-4015-908D-9AD9E3C7A014}" srcId="{70277B2E-7D01-44AF-AB5F-474EA6D8473A}" destId="{A7CF8084-B056-4125-9078-E27E9C4ED837}" srcOrd="0" destOrd="0" parTransId="{D090092F-AC0D-4A27-8C68-275B14790431}" sibTransId="{04989A6F-C1EF-4B26-842D-63C4EA934B4A}"/>
    <dgm:cxn modelId="{7A995AA0-111A-4D8C-B463-36006E4AE452}" type="presOf" srcId="{70277B2E-7D01-44AF-AB5F-474EA6D8473A}" destId="{74DC0CB3-BE5E-4B0A-8D2A-5AE75A2922D9}" srcOrd="0" destOrd="0" presId="urn:microsoft.com/office/officeart/2005/8/layout/cycle2"/>
    <dgm:cxn modelId="{04FC82CD-867F-4A5E-B5E5-58C9B4750579}" type="presOf" srcId="{53CE798C-1582-4C32-BB18-DB5F0D2F1B73}" destId="{ECBAA1B9-67DF-4085-B00B-E7A9402F2DCA}" srcOrd="0" destOrd="0" presId="urn:microsoft.com/office/officeart/2005/8/layout/cycle2"/>
    <dgm:cxn modelId="{41193FD1-E10D-4946-82A4-6CBBD54816B6}" srcId="{70277B2E-7D01-44AF-AB5F-474EA6D8473A}" destId="{2AE47602-2A0B-414C-8CAC-2BC781988088}" srcOrd="3" destOrd="0" parTransId="{A259B77B-C2D2-4F67-B0D3-4E4F9D191E47}" sibTransId="{A6342823-8DA6-455A-A3FF-84D0F2D29C0D}"/>
    <dgm:cxn modelId="{F10BC1DE-4C6B-490B-B7FC-A4A103D02F38}" type="presOf" srcId="{723D0ED2-4104-4BA2-8C7F-26A6933EEBC4}" destId="{AEBE6851-6CD3-4082-A52B-95F574746983}" srcOrd="0" destOrd="0" presId="urn:microsoft.com/office/officeart/2005/8/layout/cycle2"/>
    <dgm:cxn modelId="{E7DE49F3-04AE-44C4-8427-F8CFDC02D2BE}" type="presOf" srcId="{3D64F1AD-5A20-44C0-A242-899ED8D1F849}" destId="{C55ABEEE-606B-418A-938B-FC0E00BD8E8C}" srcOrd="0" destOrd="0" presId="urn:microsoft.com/office/officeart/2005/8/layout/cycle2"/>
    <dgm:cxn modelId="{4AC5EBFA-AE8A-4F4E-8882-F288AF4A7208}" type="presOf" srcId="{7809F0CB-5A9B-44B2-A846-CB4B9B9E5547}" destId="{A3DBEE39-FC38-42EA-9C3A-3BD373B43A5A}" srcOrd="1" destOrd="0" presId="urn:microsoft.com/office/officeart/2005/8/layout/cycle2"/>
    <dgm:cxn modelId="{AE74CC16-9364-497B-B2E6-0BA81AFF4331}" type="presParOf" srcId="{74DC0CB3-BE5E-4B0A-8D2A-5AE75A2922D9}" destId="{64DE84FD-F84E-4C25-B35B-B3184EEA2CE1}" srcOrd="0" destOrd="0" presId="urn:microsoft.com/office/officeart/2005/8/layout/cycle2"/>
    <dgm:cxn modelId="{BDA99919-5375-4F88-8337-7D50B38D445A}" type="presParOf" srcId="{74DC0CB3-BE5E-4B0A-8D2A-5AE75A2922D9}" destId="{3AD806FE-375D-4F77-863B-48422EF51982}" srcOrd="1" destOrd="0" presId="urn:microsoft.com/office/officeart/2005/8/layout/cycle2"/>
    <dgm:cxn modelId="{E9F020B1-62E8-449E-B776-B8C36032D935}" type="presParOf" srcId="{3AD806FE-375D-4F77-863B-48422EF51982}" destId="{BA08107D-62B2-49EB-B762-5B71A1AD6D66}" srcOrd="0" destOrd="0" presId="urn:microsoft.com/office/officeart/2005/8/layout/cycle2"/>
    <dgm:cxn modelId="{960799B8-847D-448E-B9D1-C6A62585E9F3}" type="presParOf" srcId="{74DC0CB3-BE5E-4B0A-8D2A-5AE75A2922D9}" destId="{995DB6D0-8069-4BB6-8934-FC7F71C87FB2}" srcOrd="2" destOrd="0" presId="urn:microsoft.com/office/officeart/2005/8/layout/cycle2"/>
    <dgm:cxn modelId="{D7542DEF-CB33-43AA-B34E-ABA780737596}" type="presParOf" srcId="{74DC0CB3-BE5E-4B0A-8D2A-5AE75A2922D9}" destId="{F41A04DC-3A10-48C9-B1E1-8027A220AD06}" srcOrd="3" destOrd="0" presId="urn:microsoft.com/office/officeart/2005/8/layout/cycle2"/>
    <dgm:cxn modelId="{3AEC605B-B5FE-4F16-AAC8-119292511ED2}" type="presParOf" srcId="{F41A04DC-3A10-48C9-B1E1-8027A220AD06}" destId="{A3DBEE39-FC38-42EA-9C3A-3BD373B43A5A}" srcOrd="0" destOrd="0" presId="urn:microsoft.com/office/officeart/2005/8/layout/cycle2"/>
    <dgm:cxn modelId="{43E6FE82-AAD0-410F-9472-94C8DEE31ECB}" type="presParOf" srcId="{74DC0CB3-BE5E-4B0A-8D2A-5AE75A2922D9}" destId="{ECBAA1B9-67DF-4085-B00B-E7A9402F2DCA}" srcOrd="4" destOrd="0" presId="urn:microsoft.com/office/officeart/2005/8/layout/cycle2"/>
    <dgm:cxn modelId="{0D2A4F5D-539E-4952-90F5-D6DC1C27FE58}" type="presParOf" srcId="{74DC0CB3-BE5E-4B0A-8D2A-5AE75A2922D9}" destId="{C55ABEEE-606B-418A-938B-FC0E00BD8E8C}" srcOrd="5" destOrd="0" presId="urn:microsoft.com/office/officeart/2005/8/layout/cycle2"/>
    <dgm:cxn modelId="{E77271FC-C070-4940-AFE3-EA4B1900DDEF}" type="presParOf" srcId="{C55ABEEE-606B-418A-938B-FC0E00BD8E8C}" destId="{4628B110-21C2-4AC4-B0D9-A663191BC809}" srcOrd="0" destOrd="0" presId="urn:microsoft.com/office/officeart/2005/8/layout/cycle2"/>
    <dgm:cxn modelId="{096E3F7D-C567-44F3-B88F-181D60ADD7F7}" type="presParOf" srcId="{74DC0CB3-BE5E-4B0A-8D2A-5AE75A2922D9}" destId="{E4FCFC4A-FC21-40D5-9B8A-CE35C3AEA8A4}" srcOrd="6" destOrd="0" presId="urn:microsoft.com/office/officeart/2005/8/layout/cycle2"/>
    <dgm:cxn modelId="{A11796B7-903B-4D79-B788-FE5A06203DF7}" type="presParOf" srcId="{74DC0CB3-BE5E-4B0A-8D2A-5AE75A2922D9}" destId="{7B99513A-9FC6-4A44-8F91-58E7D9163A0C}" srcOrd="7" destOrd="0" presId="urn:microsoft.com/office/officeart/2005/8/layout/cycle2"/>
    <dgm:cxn modelId="{26E53B08-092B-448A-BB4E-4DFBA25E26C8}" type="presParOf" srcId="{7B99513A-9FC6-4A44-8F91-58E7D9163A0C}" destId="{D3100BA4-7F0B-4351-8B5A-12C1EE678CAA}" srcOrd="0" destOrd="0" presId="urn:microsoft.com/office/officeart/2005/8/layout/cycle2"/>
    <dgm:cxn modelId="{197044E2-D30A-4BEF-80F0-168564FAD648}" type="presParOf" srcId="{74DC0CB3-BE5E-4B0A-8D2A-5AE75A2922D9}" destId="{AEBE6851-6CD3-4082-A52B-95F574746983}" srcOrd="8" destOrd="0" presId="urn:microsoft.com/office/officeart/2005/8/layout/cycle2"/>
    <dgm:cxn modelId="{C61CBC43-4756-4EC9-8E3E-0E3EB50386F6}" type="presParOf" srcId="{74DC0CB3-BE5E-4B0A-8D2A-5AE75A2922D9}" destId="{A9199ED3-9928-496D-B494-0FBE0FAFD16D}" srcOrd="9" destOrd="0" presId="urn:microsoft.com/office/officeart/2005/8/layout/cycle2"/>
    <dgm:cxn modelId="{A21E8FAB-D9AF-47E1-9767-2298A915A351}" type="presParOf" srcId="{A9199ED3-9928-496D-B494-0FBE0FAFD16D}" destId="{90BDAF2A-109B-44BD-B7DB-342319572BF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E84FD-F84E-4C25-B35B-B3184EEA2CE1}">
      <dsp:nvSpPr>
        <dsp:cNvPr id="0" name=""/>
        <dsp:cNvSpPr/>
      </dsp:nvSpPr>
      <dsp:spPr>
        <a:xfrm>
          <a:off x="2515800" y="220"/>
          <a:ext cx="1921650" cy="1921650"/>
        </a:xfrm>
        <a:prstGeom prst="ellipse">
          <a:avLst/>
        </a:prstGeom>
        <a:solidFill>
          <a:srgbClr val="F05E2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Sub- assembly</a:t>
          </a:r>
        </a:p>
      </dsp:txBody>
      <dsp:txXfrm>
        <a:off x="2797219" y="281639"/>
        <a:ext cx="1358812" cy="1358812"/>
      </dsp:txXfrm>
    </dsp:sp>
    <dsp:sp modelId="{3AD806FE-375D-4F77-863B-48422EF51982}">
      <dsp:nvSpPr>
        <dsp:cNvPr id="0" name=""/>
        <dsp:cNvSpPr/>
      </dsp:nvSpPr>
      <dsp:spPr>
        <a:xfrm rot="2160000">
          <a:off x="4376938" y="1476788"/>
          <a:ext cx="511755" cy="648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/>
        </a:p>
      </dsp:txBody>
      <dsp:txXfrm>
        <a:off x="4391598" y="1561379"/>
        <a:ext cx="358229" cy="389135"/>
      </dsp:txXfrm>
    </dsp:sp>
    <dsp:sp modelId="{995DB6D0-8069-4BB6-8934-FC7F71C87FB2}">
      <dsp:nvSpPr>
        <dsp:cNvPr id="0" name=""/>
        <dsp:cNvSpPr/>
      </dsp:nvSpPr>
      <dsp:spPr>
        <a:xfrm>
          <a:off x="4851616" y="1697289"/>
          <a:ext cx="1921650" cy="1921650"/>
        </a:xfrm>
        <a:prstGeom prst="ellipse">
          <a:avLst/>
        </a:prstGeom>
        <a:solidFill>
          <a:srgbClr val="F05E2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Panel assembly</a:t>
          </a:r>
        </a:p>
      </dsp:txBody>
      <dsp:txXfrm>
        <a:off x="5133035" y="1978708"/>
        <a:ext cx="1358812" cy="1358812"/>
      </dsp:txXfrm>
    </dsp:sp>
    <dsp:sp modelId="{F41A04DC-3A10-48C9-B1E1-8027A220AD06}">
      <dsp:nvSpPr>
        <dsp:cNvPr id="0" name=""/>
        <dsp:cNvSpPr/>
      </dsp:nvSpPr>
      <dsp:spPr>
        <a:xfrm rot="6480000">
          <a:off x="5114938" y="3693020"/>
          <a:ext cx="511755" cy="648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/>
        </a:p>
      </dsp:txBody>
      <dsp:txXfrm rot="10800000">
        <a:off x="5215422" y="3749725"/>
        <a:ext cx="358229" cy="389135"/>
      </dsp:txXfrm>
    </dsp:sp>
    <dsp:sp modelId="{ECBAA1B9-67DF-4085-B00B-E7A9402F2DCA}">
      <dsp:nvSpPr>
        <dsp:cNvPr id="0" name=""/>
        <dsp:cNvSpPr/>
      </dsp:nvSpPr>
      <dsp:spPr>
        <a:xfrm>
          <a:off x="3959413" y="4443206"/>
          <a:ext cx="1921650" cy="1921650"/>
        </a:xfrm>
        <a:prstGeom prst="ellipse">
          <a:avLst/>
        </a:prstGeom>
        <a:solidFill>
          <a:srgbClr val="F05E2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Final assembly</a:t>
          </a:r>
        </a:p>
      </dsp:txBody>
      <dsp:txXfrm>
        <a:off x="4240832" y="4724625"/>
        <a:ext cx="1358812" cy="1358812"/>
      </dsp:txXfrm>
    </dsp:sp>
    <dsp:sp modelId="{C55ABEEE-606B-418A-938B-FC0E00BD8E8C}">
      <dsp:nvSpPr>
        <dsp:cNvPr id="0" name=""/>
        <dsp:cNvSpPr/>
      </dsp:nvSpPr>
      <dsp:spPr>
        <a:xfrm rot="10800000">
          <a:off x="3235231" y="5079753"/>
          <a:ext cx="511755" cy="648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/>
        </a:p>
      </dsp:txBody>
      <dsp:txXfrm rot="10800000">
        <a:off x="3388757" y="5209464"/>
        <a:ext cx="358229" cy="389135"/>
      </dsp:txXfrm>
    </dsp:sp>
    <dsp:sp modelId="{E4FCFC4A-FC21-40D5-9B8A-CE35C3AEA8A4}">
      <dsp:nvSpPr>
        <dsp:cNvPr id="0" name=""/>
        <dsp:cNvSpPr/>
      </dsp:nvSpPr>
      <dsp:spPr>
        <a:xfrm>
          <a:off x="1072186" y="4443206"/>
          <a:ext cx="1921650" cy="1921650"/>
        </a:xfrm>
        <a:prstGeom prst="ellipse">
          <a:avLst/>
        </a:prstGeom>
        <a:solidFill>
          <a:srgbClr val="F05E2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Warehouse</a:t>
          </a:r>
        </a:p>
      </dsp:txBody>
      <dsp:txXfrm>
        <a:off x="1353605" y="4724625"/>
        <a:ext cx="1358812" cy="1358812"/>
      </dsp:txXfrm>
    </dsp:sp>
    <dsp:sp modelId="{7B99513A-9FC6-4A44-8F91-58E7D9163A0C}">
      <dsp:nvSpPr>
        <dsp:cNvPr id="0" name=""/>
        <dsp:cNvSpPr/>
      </dsp:nvSpPr>
      <dsp:spPr>
        <a:xfrm rot="15120000">
          <a:off x="1335508" y="3720569"/>
          <a:ext cx="511755" cy="648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/>
        </a:p>
      </dsp:txBody>
      <dsp:txXfrm rot="10800000">
        <a:off x="1435992" y="3923286"/>
        <a:ext cx="358229" cy="389135"/>
      </dsp:txXfrm>
    </dsp:sp>
    <dsp:sp modelId="{AEBE6851-6CD3-4082-A52B-95F574746983}">
      <dsp:nvSpPr>
        <dsp:cNvPr id="0" name=""/>
        <dsp:cNvSpPr/>
      </dsp:nvSpPr>
      <dsp:spPr>
        <a:xfrm>
          <a:off x="179984" y="1697289"/>
          <a:ext cx="1921650" cy="1921650"/>
        </a:xfrm>
        <a:prstGeom prst="ellipse">
          <a:avLst/>
        </a:prstGeom>
        <a:solidFill>
          <a:srgbClr val="F05E2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Misc. Support</a:t>
          </a:r>
        </a:p>
      </dsp:txBody>
      <dsp:txXfrm>
        <a:off x="461403" y="1978708"/>
        <a:ext cx="1358812" cy="1358812"/>
      </dsp:txXfrm>
    </dsp:sp>
    <dsp:sp modelId="{A9199ED3-9928-496D-B494-0FBE0FAFD16D}">
      <dsp:nvSpPr>
        <dsp:cNvPr id="0" name=""/>
        <dsp:cNvSpPr/>
      </dsp:nvSpPr>
      <dsp:spPr>
        <a:xfrm rot="19440000">
          <a:off x="2041122" y="1493815"/>
          <a:ext cx="511755" cy="6485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800" kern="1200"/>
        </a:p>
      </dsp:txBody>
      <dsp:txXfrm>
        <a:off x="2055782" y="1668646"/>
        <a:ext cx="358229" cy="389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9B232-D3D5-4C07-8E4B-A81FE101A76C}" type="datetimeFigureOut">
              <a:rPr lang="en-CA" smtClean="0"/>
              <a:t>2023-02-13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B7A56-96F9-4979-8BC2-C29FFC0699B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46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B7A56-96F9-4979-8BC2-C29FFC0699B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94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B7A56-96F9-4979-8BC2-C29FFC0699B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16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2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8.png"/><Relationship Id="rId21" Type="http://schemas.openxmlformats.org/officeDocument/2006/relationships/image" Target="../media/image53.png"/><Relationship Id="rId34" Type="http://schemas.openxmlformats.org/officeDocument/2006/relationships/image" Target="../media/image66.png"/><Relationship Id="rId42" Type="http://schemas.openxmlformats.org/officeDocument/2006/relationships/image" Target="../media/image74.png"/><Relationship Id="rId47" Type="http://schemas.openxmlformats.org/officeDocument/2006/relationships/image" Target="../media/image79.png"/><Relationship Id="rId50" Type="http://schemas.openxmlformats.org/officeDocument/2006/relationships/image" Target="../media/image82.png"/><Relationship Id="rId55" Type="http://schemas.openxmlformats.org/officeDocument/2006/relationships/image" Target="../media/image87.png"/><Relationship Id="rId63" Type="http://schemas.openxmlformats.org/officeDocument/2006/relationships/image" Target="../media/image9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9" Type="http://schemas.openxmlformats.org/officeDocument/2006/relationships/image" Target="../media/image61.pn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37" Type="http://schemas.openxmlformats.org/officeDocument/2006/relationships/image" Target="../media/image69.png"/><Relationship Id="rId40" Type="http://schemas.openxmlformats.org/officeDocument/2006/relationships/image" Target="../media/image72.png"/><Relationship Id="rId45" Type="http://schemas.openxmlformats.org/officeDocument/2006/relationships/image" Target="../media/image77.png"/><Relationship Id="rId53" Type="http://schemas.openxmlformats.org/officeDocument/2006/relationships/image" Target="../media/image85.png"/><Relationship Id="rId58" Type="http://schemas.openxmlformats.org/officeDocument/2006/relationships/image" Target="../media/image90.png"/><Relationship Id="rId5" Type="http://schemas.openxmlformats.org/officeDocument/2006/relationships/image" Target="../media/image37.png"/><Relationship Id="rId61" Type="http://schemas.openxmlformats.org/officeDocument/2006/relationships/image" Target="../media/image93.png"/><Relationship Id="rId19" Type="http://schemas.openxmlformats.org/officeDocument/2006/relationships/image" Target="../media/image5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Relationship Id="rId35" Type="http://schemas.openxmlformats.org/officeDocument/2006/relationships/image" Target="../media/image67.png"/><Relationship Id="rId43" Type="http://schemas.openxmlformats.org/officeDocument/2006/relationships/image" Target="../media/image75.png"/><Relationship Id="rId48" Type="http://schemas.openxmlformats.org/officeDocument/2006/relationships/image" Target="../media/image80.png"/><Relationship Id="rId56" Type="http://schemas.openxmlformats.org/officeDocument/2006/relationships/image" Target="../media/image88.png"/><Relationship Id="rId64" Type="http://schemas.openxmlformats.org/officeDocument/2006/relationships/image" Target="../media/image96.png"/><Relationship Id="rId8" Type="http://schemas.openxmlformats.org/officeDocument/2006/relationships/image" Target="../media/image40.png"/><Relationship Id="rId51" Type="http://schemas.openxmlformats.org/officeDocument/2006/relationships/image" Target="../media/image83.png"/><Relationship Id="rId3" Type="http://schemas.openxmlformats.org/officeDocument/2006/relationships/image" Target="../media/image35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33" Type="http://schemas.openxmlformats.org/officeDocument/2006/relationships/image" Target="../media/image65.png"/><Relationship Id="rId38" Type="http://schemas.openxmlformats.org/officeDocument/2006/relationships/image" Target="../media/image70.png"/><Relationship Id="rId46" Type="http://schemas.openxmlformats.org/officeDocument/2006/relationships/image" Target="../media/image78.png"/><Relationship Id="rId59" Type="http://schemas.openxmlformats.org/officeDocument/2006/relationships/image" Target="../media/image91.png"/><Relationship Id="rId20" Type="http://schemas.openxmlformats.org/officeDocument/2006/relationships/image" Target="../media/image52.png"/><Relationship Id="rId41" Type="http://schemas.openxmlformats.org/officeDocument/2006/relationships/image" Target="../media/image73.png"/><Relationship Id="rId54" Type="http://schemas.openxmlformats.org/officeDocument/2006/relationships/image" Target="../media/image86.png"/><Relationship Id="rId6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36" Type="http://schemas.openxmlformats.org/officeDocument/2006/relationships/image" Target="../media/image68.png"/><Relationship Id="rId49" Type="http://schemas.openxmlformats.org/officeDocument/2006/relationships/image" Target="../media/image81.png"/><Relationship Id="rId57" Type="http://schemas.openxmlformats.org/officeDocument/2006/relationships/image" Target="../media/image89.png"/><Relationship Id="rId10" Type="http://schemas.openxmlformats.org/officeDocument/2006/relationships/image" Target="../media/image42.png"/><Relationship Id="rId31" Type="http://schemas.openxmlformats.org/officeDocument/2006/relationships/image" Target="../media/image63.png"/><Relationship Id="rId44" Type="http://schemas.openxmlformats.org/officeDocument/2006/relationships/image" Target="../media/image76.png"/><Relationship Id="rId52" Type="http://schemas.openxmlformats.org/officeDocument/2006/relationships/image" Target="../media/image84.png"/><Relationship Id="rId60" Type="http://schemas.openxmlformats.org/officeDocument/2006/relationships/image" Target="../media/image92.png"/><Relationship Id="rId65" Type="http://schemas.openxmlformats.org/officeDocument/2006/relationships/image" Target="../media/image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9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000" r="20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flipV="1">
            <a:off x="1411815" y="7429500"/>
            <a:ext cx="12532785" cy="17279"/>
          </a:xfrm>
          <a:prstGeom prst="line">
            <a:avLst/>
          </a:prstGeom>
          <a:ln w="66675" cap="flat">
            <a:solidFill>
              <a:srgbClr val="44516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990600" y="5678387"/>
            <a:ext cx="13463676" cy="3267330"/>
            <a:chOff x="-561620" y="-195064"/>
            <a:chExt cx="17951567" cy="435644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-195064"/>
              <a:ext cx="16710379" cy="4356440"/>
              <a:chOff x="0" y="-38100"/>
              <a:chExt cx="3263869" cy="8509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263869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599527" h="268800">
                    <a:moveTo>
                      <a:pt x="0" y="0"/>
                    </a:moveTo>
                    <a:lnTo>
                      <a:pt x="3599527" y="0"/>
                    </a:lnTo>
                    <a:lnTo>
                      <a:pt x="3599527" y="268800"/>
                    </a:lnTo>
                    <a:lnTo>
                      <a:pt x="0" y="268800"/>
                    </a:lnTo>
                    <a:close/>
                  </a:path>
                </a:pathLst>
              </a:custGeom>
              <a:solidFill>
                <a:srgbClr val="445160"/>
              </a:solidFill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44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-561620" y="120677"/>
              <a:ext cx="17951567" cy="21497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12"/>
                </a:lnSpc>
              </a:pPr>
              <a:r>
                <a:rPr lang="en-US" sz="4652" dirty="0">
                  <a:solidFill>
                    <a:srgbClr val="F5F5F5"/>
                  </a:solidFill>
                  <a:latin typeface="Barlow" panose="00000500000000000000" pitchFamily="50" charset="0"/>
                </a:rPr>
                <a:t>An Affordable Housing Solutions For Canadians</a:t>
              </a:r>
            </a:p>
            <a:p>
              <a:pPr algn="ctr">
                <a:lnSpc>
                  <a:spcPts val="6512"/>
                </a:lnSpc>
              </a:pPr>
              <a:endParaRPr lang="en-US" sz="4652" dirty="0">
                <a:solidFill>
                  <a:srgbClr val="F5F5F5"/>
                </a:solidFill>
                <a:latin typeface="Cerebri" panose="020B060402020202020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09638" y="3624042"/>
            <a:ext cx="16002177" cy="205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50"/>
              </a:lnSpc>
            </a:pPr>
            <a:r>
              <a:rPr lang="en-US" sz="12321" dirty="0">
                <a:solidFill>
                  <a:srgbClr val="F05E22"/>
                </a:solidFill>
                <a:latin typeface="Barlow Black" panose="00000A00000000000000" pitchFamily="50" charset="0"/>
              </a:rPr>
              <a:t>Fort-Able Homes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BB98EB-A99B-3C2D-17B6-7E72B702B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38" y="1696396"/>
            <a:ext cx="2511396" cy="1765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37ADB54-14F9-397C-3A02-9E3198D35983}"/>
              </a:ext>
            </a:extLst>
          </p:cNvPr>
          <p:cNvGrpSpPr/>
          <p:nvPr/>
        </p:nvGrpSpPr>
        <p:grpSpPr>
          <a:xfrm>
            <a:off x="3993969" y="149748"/>
            <a:ext cx="12438112" cy="1651349"/>
            <a:chOff x="1447800" y="638623"/>
            <a:chExt cx="7554808" cy="1399734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789853F-A7C4-202E-D892-0A3DD10E8B57}"/>
                </a:ext>
              </a:extLst>
            </p:cNvPr>
            <p:cNvSpPr/>
            <p:nvPr/>
          </p:nvSpPr>
          <p:spPr>
            <a:xfrm>
              <a:off x="1447800" y="952500"/>
              <a:ext cx="6248400" cy="1041095"/>
            </a:xfrm>
            <a:custGeom>
              <a:avLst/>
              <a:gdLst/>
              <a:ahLst/>
              <a:cxnLst/>
              <a:rect l="l" t="t" r="r" b="b"/>
              <a:pathLst>
                <a:path w="3576320" h="469265">
                  <a:moveTo>
                    <a:pt x="3576292" y="469199"/>
                  </a:moveTo>
                  <a:lnTo>
                    <a:pt x="0" y="469199"/>
                  </a:lnTo>
                  <a:lnTo>
                    <a:pt x="0" y="0"/>
                  </a:lnTo>
                  <a:lnTo>
                    <a:pt x="3576292" y="0"/>
                  </a:lnTo>
                  <a:lnTo>
                    <a:pt x="3576292" y="469199"/>
                  </a:lnTo>
                  <a:close/>
                </a:path>
              </a:pathLst>
            </a:custGeom>
            <a:solidFill>
              <a:srgbClr val="445160"/>
            </a:solidFill>
          </p:spPr>
          <p:txBody>
            <a:bodyPr wrap="square" lIns="0" tIns="0" rIns="0" bIns="0" rtlCol="0"/>
            <a:lstStyle/>
            <a:p>
              <a:pPr>
                <a:lnSpc>
                  <a:spcPts val="13265"/>
                </a:lnSpc>
              </a:pPr>
              <a:endParaRPr lang="en-US" sz="2800" dirty="0">
                <a:solidFill>
                  <a:srgbClr val="6A7759"/>
                </a:solidFill>
                <a:latin typeface="Montserrat Semi-Bold Bold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70D6C7-C368-86F2-3295-AB5F535CC2FD}"/>
                </a:ext>
              </a:extLst>
            </p:cNvPr>
            <p:cNvSpPr txBox="1"/>
            <p:nvPr/>
          </p:nvSpPr>
          <p:spPr>
            <a:xfrm>
              <a:off x="2030308" y="638623"/>
              <a:ext cx="6972300" cy="1399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3265"/>
                </a:lnSpc>
              </a:pPr>
              <a:r>
                <a:rPr lang="en-US" sz="8400" dirty="0">
                  <a:solidFill>
                    <a:schemeClr val="bg1"/>
                  </a:solidFill>
                  <a:latin typeface="Barlow Black" panose="00000A00000000000000" pitchFamily="50" charset="0"/>
                </a:rPr>
                <a:t>A Better Building</a:t>
              </a:r>
            </a:p>
          </p:txBody>
        </p:sp>
      </p:grpSp>
      <p:pic>
        <p:nvPicPr>
          <p:cNvPr id="8" name="object 8">
            <a:extLst>
              <a:ext uri="{FF2B5EF4-FFF2-40B4-BE49-F238E27FC236}">
                <a16:creationId xmlns:a16="http://schemas.microsoft.com/office/drawing/2014/main" id="{FAD98BB6-957A-F4B8-16B4-C049457FD825}"/>
              </a:ext>
            </a:extLst>
          </p:cNvPr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47212" y="3047732"/>
            <a:ext cx="1166929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1F091A-4C0D-72CF-BF18-828C89A35D09}"/>
              </a:ext>
            </a:extLst>
          </p:cNvPr>
          <p:cNvSpPr txBox="1"/>
          <p:nvPr/>
        </p:nvSpPr>
        <p:spPr>
          <a:xfrm>
            <a:off x="3070255" y="2956322"/>
            <a:ext cx="5715000" cy="1221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lnSpc>
                <a:spcPct val="125000"/>
              </a:lnSpc>
              <a:spcBef>
                <a:spcPts val="200"/>
              </a:spcBef>
            </a:pPr>
            <a:r>
              <a:rPr lang="en-US" sz="2000" b="1" dirty="0">
                <a:solidFill>
                  <a:srgbClr val="EF4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Highly Energy Efficient: </a:t>
            </a:r>
            <a:r>
              <a:rPr lang="en-US" sz="2000" dirty="0">
                <a:solidFill>
                  <a:srgbClr val="445160"/>
                </a:solidFill>
                <a:latin typeface="Barlow" panose="00000500000000000000" pitchFamily="50" charset="0"/>
              </a:rPr>
              <a:t>Building that uses only half as much energy, thanks to a flawlessly tight envelope and little thermal bridging</a:t>
            </a:r>
          </a:p>
        </p:txBody>
      </p:sp>
      <p:pic>
        <p:nvPicPr>
          <p:cNvPr id="11" name="object 9">
            <a:extLst>
              <a:ext uri="{FF2B5EF4-FFF2-40B4-BE49-F238E27FC236}">
                <a16:creationId xmlns:a16="http://schemas.microsoft.com/office/drawing/2014/main" id="{2A2EBBA2-130B-BD24-AB72-D8FA1B4F497D}"/>
              </a:ext>
            </a:extLst>
          </p:cNvPr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5780" y="4805719"/>
            <a:ext cx="1166929" cy="1101786"/>
          </a:xfrm>
          <a:prstGeom prst="rect">
            <a:avLst/>
          </a:prstGeom>
        </p:spPr>
      </p:pic>
      <p:pic>
        <p:nvPicPr>
          <p:cNvPr id="12" name="object 10">
            <a:extLst>
              <a:ext uri="{FF2B5EF4-FFF2-40B4-BE49-F238E27FC236}">
                <a16:creationId xmlns:a16="http://schemas.microsoft.com/office/drawing/2014/main" id="{25BB78ED-E077-7D24-FF57-0BC857071F42}"/>
              </a:ext>
            </a:extLst>
          </p:cNvPr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5400" y="6445840"/>
            <a:ext cx="1166929" cy="1101786"/>
          </a:xfrm>
          <a:prstGeom prst="rect">
            <a:avLst/>
          </a:prstGeom>
        </p:spPr>
      </p:pic>
      <p:pic>
        <p:nvPicPr>
          <p:cNvPr id="13" name="Google Shape;116;p18">
            <a:extLst>
              <a:ext uri="{FF2B5EF4-FFF2-40B4-BE49-F238E27FC236}">
                <a16:creationId xmlns:a16="http://schemas.microsoft.com/office/drawing/2014/main" id="{11E61A7C-97E9-A28A-40E5-7D125B75B0D8}"/>
              </a:ext>
            </a:extLst>
          </p:cNvPr>
          <p:cNvPicPr preferRelativeResize="0"/>
          <p:nvPr/>
        </p:nvPicPr>
        <p:blipFill rotWithShape="1">
          <a:blip r:embed="rId5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78917"/>
          <a:stretch/>
        </p:blipFill>
        <p:spPr>
          <a:xfrm>
            <a:off x="1330246" y="8004329"/>
            <a:ext cx="1166929" cy="143222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EA883E-36A7-C8D2-10A8-78ED930D8CFD}"/>
              </a:ext>
            </a:extLst>
          </p:cNvPr>
          <p:cNvSpPr txBox="1"/>
          <p:nvPr/>
        </p:nvSpPr>
        <p:spPr>
          <a:xfrm>
            <a:off x="3070255" y="4938323"/>
            <a:ext cx="5715000" cy="836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lnSpc>
                <a:spcPct val="125000"/>
              </a:lnSpc>
              <a:spcBef>
                <a:spcPts val="200"/>
              </a:spcBef>
            </a:pPr>
            <a:r>
              <a:rPr lang="en-US" sz="2000" b="1" dirty="0">
                <a:solidFill>
                  <a:srgbClr val="EF4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Water-resistant: </a:t>
            </a:r>
            <a:r>
              <a:rPr lang="en-US" sz="2000" dirty="0">
                <a:solidFill>
                  <a:srgbClr val="445160"/>
                </a:solidFill>
                <a:latin typeface="Barlow" panose="00000500000000000000" pitchFamily="50" charset="0"/>
              </a:rPr>
              <a:t>Flooding will result in less rotting, mold, and other structural damages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ACB207-9577-3F25-33FD-47080C890854}"/>
              </a:ext>
            </a:extLst>
          </p:cNvPr>
          <p:cNvSpPr txBox="1"/>
          <p:nvPr/>
        </p:nvSpPr>
        <p:spPr>
          <a:xfrm>
            <a:off x="3070255" y="6417881"/>
            <a:ext cx="6096000" cy="1221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lnSpc>
                <a:spcPct val="125000"/>
              </a:lnSpc>
              <a:spcBef>
                <a:spcPts val="200"/>
              </a:spcBef>
            </a:pPr>
            <a:r>
              <a:rPr lang="en-US" sz="2000" b="1" dirty="0">
                <a:solidFill>
                  <a:srgbClr val="EF4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Storm Withstand Rated: </a:t>
            </a:r>
            <a:r>
              <a:rPr lang="en-US" sz="2000" dirty="0">
                <a:solidFill>
                  <a:srgbClr val="445160"/>
                </a:solidFill>
                <a:latin typeface="Barlow" panose="00000500000000000000" pitchFamily="50" charset="0"/>
              </a:rPr>
              <a:t>Construction techniques, high quality standards, and inspections at various stages had made pre-fab homes resistant to wind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3A053E-3EC2-BA1E-A6D6-2BA558F037D7}"/>
              </a:ext>
            </a:extLst>
          </p:cNvPr>
          <p:cNvSpPr txBox="1"/>
          <p:nvPr/>
        </p:nvSpPr>
        <p:spPr>
          <a:xfrm>
            <a:off x="3070255" y="864103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>
              <a:spcBef>
                <a:spcPts val="200"/>
              </a:spcBef>
            </a:pPr>
            <a:r>
              <a:rPr lang="en-US" sz="2000" b="1" dirty="0">
                <a:solidFill>
                  <a:srgbClr val="EF4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Snow-Resistant: </a:t>
            </a:r>
            <a:r>
              <a:rPr lang="en-US" sz="2000" dirty="0">
                <a:solidFill>
                  <a:srgbClr val="445160"/>
                </a:solidFill>
                <a:latin typeface="Barlow" panose="00000500000000000000" pitchFamily="50" charset="0"/>
              </a:rPr>
              <a:t>Designed for heavy snow loads, pre-fab homes got most of Canada's snow load rating</a:t>
            </a:r>
          </a:p>
        </p:txBody>
      </p:sp>
      <p:pic>
        <p:nvPicPr>
          <p:cNvPr id="19" name="object 15">
            <a:extLst>
              <a:ext uri="{FF2B5EF4-FFF2-40B4-BE49-F238E27FC236}">
                <a16:creationId xmlns:a16="http://schemas.microsoft.com/office/drawing/2014/main" id="{ADF76D3E-2340-CEBF-F590-1FA9A01436D4}"/>
              </a:ext>
            </a:extLst>
          </p:cNvPr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9342" y="2956322"/>
            <a:ext cx="1115702" cy="10820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90580FC-6761-4F8C-8B51-63318A6EC3F5}"/>
              </a:ext>
            </a:extLst>
          </p:cNvPr>
          <p:cNvSpPr txBox="1"/>
          <p:nvPr/>
        </p:nvSpPr>
        <p:spPr>
          <a:xfrm>
            <a:off x="11571996" y="2945398"/>
            <a:ext cx="5715000" cy="832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lnSpc>
                <a:spcPct val="125000"/>
              </a:lnSpc>
              <a:spcBef>
                <a:spcPts val="200"/>
              </a:spcBef>
            </a:pPr>
            <a:r>
              <a:rPr lang="en-US" sz="2000" b="1" dirty="0">
                <a:solidFill>
                  <a:srgbClr val="EF4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Fire-Resistant: </a:t>
            </a:r>
            <a:r>
              <a:rPr lang="en-US" sz="2000" dirty="0">
                <a:solidFill>
                  <a:srgbClr val="445160"/>
                </a:solidFill>
                <a:latin typeface="Barlow" panose="00000500000000000000" pitchFamily="50" charset="0"/>
              </a:rPr>
              <a:t>All of the interior and external materials are non-combustible and fire resistant.</a:t>
            </a:r>
          </a:p>
        </p:txBody>
      </p:sp>
      <p:pic>
        <p:nvPicPr>
          <p:cNvPr id="22" name="object 16">
            <a:extLst>
              <a:ext uri="{FF2B5EF4-FFF2-40B4-BE49-F238E27FC236}">
                <a16:creationId xmlns:a16="http://schemas.microsoft.com/office/drawing/2014/main" id="{29C6D720-3C88-A5BE-0E7F-52F96261B3BE}"/>
              </a:ext>
            </a:extLst>
          </p:cNvPr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99513" y="4895788"/>
            <a:ext cx="966814" cy="921647"/>
          </a:xfrm>
          <a:prstGeom prst="rect">
            <a:avLst/>
          </a:prstGeom>
        </p:spPr>
      </p:pic>
      <p:pic>
        <p:nvPicPr>
          <p:cNvPr id="23" name="object 17">
            <a:extLst>
              <a:ext uri="{FF2B5EF4-FFF2-40B4-BE49-F238E27FC236}">
                <a16:creationId xmlns:a16="http://schemas.microsoft.com/office/drawing/2014/main" id="{B348C93D-A0E2-0A24-75DC-DAD0DB0CF343}"/>
              </a:ext>
            </a:extLst>
          </p:cNvPr>
          <p:cNvPicPr/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3728" y="6578445"/>
            <a:ext cx="1166930" cy="83657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96C1A0-69BF-4D70-0353-37B4151BD8C8}"/>
              </a:ext>
            </a:extLst>
          </p:cNvPr>
          <p:cNvSpPr txBox="1"/>
          <p:nvPr/>
        </p:nvSpPr>
        <p:spPr>
          <a:xfrm>
            <a:off x="11606830" y="4895788"/>
            <a:ext cx="5715000" cy="836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lnSpc>
                <a:spcPct val="125000"/>
              </a:lnSpc>
              <a:spcBef>
                <a:spcPts val="200"/>
              </a:spcBef>
            </a:pPr>
            <a:r>
              <a:rPr lang="en-US" sz="2000" b="1" dirty="0">
                <a:solidFill>
                  <a:srgbClr val="EF4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Durable: </a:t>
            </a:r>
            <a:r>
              <a:rPr lang="en-US" sz="2000" dirty="0">
                <a:solidFill>
                  <a:srgbClr val="445160"/>
                </a:solidFill>
                <a:latin typeface="Barlow" panose="00000500000000000000" pitchFamily="50" charset="0"/>
              </a:rPr>
              <a:t>Building materials that are incredibly durable and unlikely to decay or decline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A68444-AE69-C3F0-79C2-44EFDA82E41B}"/>
              </a:ext>
            </a:extLst>
          </p:cNvPr>
          <p:cNvSpPr txBox="1"/>
          <p:nvPr/>
        </p:nvSpPr>
        <p:spPr>
          <a:xfrm>
            <a:off x="11606830" y="6615207"/>
            <a:ext cx="5715000" cy="836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lnSpc>
                <a:spcPct val="125000"/>
              </a:lnSpc>
              <a:spcBef>
                <a:spcPts val="200"/>
              </a:spcBef>
            </a:pPr>
            <a:r>
              <a:rPr lang="en-US" sz="2000" dirty="0">
                <a:solidFill>
                  <a:srgbClr val="445160"/>
                </a:solidFill>
                <a:latin typeface="Barlow" panose="00000500000000000000" pitchFamily="50" charset="0"/>
              </a:rPr>
              <a:t>Delivers 2-4 times more square feet each shipment without paying extra shipping costs.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79115E-0410-0A9A-6CDC-F27A4A6C6CBA}"/>
              </a:ext>
            </a:extLst>
          </p:cNvPr>
          <p:cNvSpPr txBox="1"/>
          <p:nvPr/>
        </p:nvSpPr>
        <p:spPr>
          <a:xfrm>
            <a:off x="11606830" y="8334626"/>
            <a:ext cx="5715000" cy="1221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lnSpc>
                <a:spcPct val="125000"/>
              </a:lnSpc>
              <a:spcBef>
                <a:spcPts val="200"/>
              </a:spcBef>
            </a:pPr>
            <a:r>
              <a:rPr lang="en-US" sz="2000" b="1" dirty="0">
                <a:solidFill>
                  <a:srgbClr val="EF47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Less waste: </a:t>
            </a:r>
            <a:r>
              <a:rPr lang="en-US" sz="2000" dirty="0">
                <a:solidFill>
                  <a:srgbClr val="445160"/>
                </a:solidFill>
                <a:latin typeface="Barlow" panose="00000500000000000000" pitchFamily="50" charset="0"/>
              </a:rPr>
              <a:t>The leftover material is recycled and reused resulting in less waste than traditional construction methods.</a:t>
            </a:r>
          </a:p>
        </p:txBody>
      </p:sp>
      <p:pic>
        <p:nvPicPr>
          <p:cNvPr id="39" name="Graphic 38" descr="Recycle sign">
            <a:extLst>
              <a:ext uri="{FF2B5EF4-FFF2-40B4-BE49-F238E27FC236}">
                <a16:creationId xmlns:a16="http://schemas.microsoft.com/office/drawing/2014/main" id="{D7FC7618-037E-9A8C-6C90-DB3F59A6EB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67672" y="8430027"/>
            <a:ext cx="1030495" cy="1030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1D408D-C644-7108-26C5-23A285FFFF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44451"/>
            <a:ext cx="1444687" cy="10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3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2FD2F2-F85B-A2F4-E934-DBB5490DD3AE}"/>
              </a:ext>
            </a:extLst>
          </p:cNvPr>
          <p:cNvSpPr txBox="1"/>
          <p:nvPr/>
        </p:nvSpPr>
        <p:spPr>
          <a:xfrm>
            <a:off x="2095500" y="1040250"/>
            <a:ext cx="14097000" cy="3377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265"/>
              </a:lnSpc>
            </a:pPr>
            <a:r>
              <a:rPr lang="en-US" sz="7200" dirty="0">
                <a:solidFill>
                  <a:srgbClr val="445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Black" panose="00000A00000000000000" pitchFamily="50" charset="0"/>
              </a:rPr>
              <a:t>Building Modular Houses like Cars</a:t>
            </a:r>
          </a:p>
          <a:p>
            <a:pPr>
              <a:lnSpc>
                <a:spcPts val="13265"/>
              </a:lnSpc>
            </a:pPr>
            <a:endParaRPr lang="en-US" sz="9475" dirty="0">
              <a:solidFill>
                <a:srgbClr val="6A7759"/>
              </a:solidFill>
              <a:latin typeface="Montserrat Semi-Bold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EAD28-A33C-D4AC-BD79-9FE4E833845D}"/>
              </a:ext>
            </a:extLst>
          </p:cNvPr>
          <p:cNvSpPr txBox="1"/>
          <p:nvPr/>
        </p:nvSpPr>
        <p:spPr>
          <a:xfrm>
            <a:off x="4000500" y="7048500"/>
            <a:ext cx="1028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algn="ctr">
              <a:spcBef>
                <a:spcPts val="142"/>
              </a:spcBef>
            </a:pPr>
            <a:r>
              <a:rPr lang="en-US" sz="3200" spc="-128" dirty="0">
                <a:solidFill>
                  <a:srgbClr val="445160"/>
                </a:solidFill>
                <a:latin typeface="Cerebri" panose="020B0604020202020204" charset="0"/>
              </a:rPr>
              <a:t>Project Summary</a:t>
            </a:r>
            <a:r>
              <a:rPr lang="en-US" sz="3200" spc="330" dirty="0">
                <a:solidFill>
                  <a:srgbClr val="445160"/>
                </a:solidFill>
                <a:latin typeface="Cerebri" panose="020B0604020202020204" charset="0"/>
              </a:rPr>
              <a:t> </a:t>
            </a:r>
            <a:r>
              <a:rPr lang="en-US" sz="3200" spc="106" dirty="0">
                <a:solidFill>
                  <a:srgbClr val="445160"/>
                </a:solidFill>
                <a:latin typeface="Cerebri" panose="020B0604020202020204" charset="0"/>
              </a:rPr>
              <a:t>|</a:t>
            </a:r>
            <a:r>
              <a:rPr lang="en-US" sz="3200" spc="-150" dirty="0">
                <a:solidFill>
                  <a:srgbClr val="445160"/>
                </a:solidFill>
                <a:latin typeface="Cerebri" panose="020B0604020202020204" charset="0"/>
              </a:rPr>
              <a:t> </a:t>
            </a:r>
            <a:r>
              <a:rPr lang="en-US" sz="3200" spc="-210" dirty="0">
                <a:solidFill>
                  <a:srgbClr val="445160"/>
                </a:solidFill>
                <a:latin typeface="Cerebri" panose="020B0604020202020204" charset="0"/>
              </a:rPr>
              <a:t>St. Thomas, ON </a:t>
            </a:r>
            <a:r>
              <a:rPr lang="en-US" sz="3200" spc="106" dirty="0">
                <a:solidFill>
                  <a:srgbClr val="445160"/>
                </a:solidFill>
                <a:latin typeface="Cerebri" panose="020B0604020202020204" charset="0"/>
              </a:rPr>
              <a:t>|</a:t>
            </a:r>
            <a:r>
              <a:rPr lang="en-US" sz="3200" spc="-158" dirty="0">
                <a:solidFill>
                  <a:srgbClr val="445160"/>
                </a:solidFill>
                <a:latin typeface="Cerebri" panose="020B0604020202020204" charset="0"/>
              </a:rPr>
              <a:t> </a:t>
            </a:r>
            <a:r>
              <a:rPr lang="en-US" sz="3200" spc="-142" dirty="0">
                <a:solidFill>
                  <a:srgbClr val="445160"/>
                </a:solidFill>
                <a:latin typeface="Cerebri" panose="020B0604020202020204" charset="0"/>
              </a:rPr>
              <a:t>September</a:t>
            </a:r>
            <a:r>
              <a:rPr lang="en-US" sz="3200" spc="-172" dirty="0">
                <a:solidFill>
                  <a:srgbClr val="445160"/>
                </a:solidFill>
                <a:latin typeface="Cerebri" panose="020B0604020202020204" charset="0"/>
              </a:rPr>
              <a:t> </a:t>
            </a:r>
            <a:r>
              <a:rPr lang="en-US" sz="3200" spc="-52" dirty="0">
                <a:solidFill>
                  <a:srgbClr val="445160"/>
                </a:solidFill>
                <a:latin typeface="Cerebri" panose="020B0604020202020204" charset="0"/>
              </a:rPr>
              <a:t>1st,</a:t>
            </a:r>
            <a:r>
              <a:rPr lang="en-US" sz="3200" spc="-172" dirty="0">
                <a:solidFill>
                  <a:srgbClr val="445160"/>
                </a:solidFill>
                <a:latin typeface="Cerebri" panose="020B0604020202020204" charset="0"/>
              </a:rPr>
              <a:t> </a:t>
            </a:r>
            <a:r>
              <a:rPr lang="en-US" sz="3200" spc="-30" dirty="0">
                <a:solidFill>
                  <a:srgbClr val="445160"/>
                </a:solidFill>
                <a:latin typeface="Cerebri" panose="020B0604020202020204" charset="0"/>
              </a:rPr>
              <a:t>2022</a:t>
            </a:r>
            <a:endParaRPr lang="en-US" sz="3200" dirty="0">
              <a:solidFill>
                <a:srgbClr val="445160"/>
              </a:solidFill>
              <a:latin typeface="Cerebri" panose="020B060402020202020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F4ACA-33F0-B946-D609-24B261C65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38500"/>
            <a:ext cx="5029200" cy="35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3472B389-9010-53DC-F802-D3268091F5A5}"/>
              </a:ext>
            </a:extLst>
          </p:cNvPr>
          <p:cNvSpPr/>
          <p:nvPr/>
        </p:nvSpPr>
        <p:spPr>
          <a:xfrm>
            <a:off x="6095999" y="647698"/>
            <a:ext cx="6096001" cy="1380641"/>
          </a:xfrm>
          <a:custGeom>
            <a:avLst/>
            <a:gdLst/>
            <a:ahLst/>
            <a:cxnLst/>
            <a:rect l="l" t="t" r="r" b="b"/>
            <a:pathLst>
              <a:path w="3576320" h="469265">
                <a:moveTo>
                  <a:pt x="3576292" y="469199"/>
                </a:moveTo>
                <a:lnTo>
                  <a:pt x="0" y="469199"/>
                </a:lnTo>
                <a:lnTo>
                  <a:pt x="0" y="0"/>
                </a:lnTo>
                <a:lnTo>
                  <a:pt x="3576292" y="0"/>
                </a:lnTo>
                <a:lnTo>
                  <a:pt x="3576292" y="469199"/>
                </a:lnTo>
                <a:close/>
              </a:path>
            </a:pathLst>
          </a:custGeom>
          <a:solidFill>
            <a:srgbClr val="445160"/>
          </a:solidFill>
        </p:spPr>
        <p:txBody>
          <a:bodyPr wrap="square" lIns="0" tIns="0" rIns="0" bIns="0" rtlCol="0"/>
          <a:lstStyle/>
          <a:p>
            <a:pPr>
              <a:lnSpc>
                <a:spcPts val="13265"/>
              </a:lnSpc>
            </a:pPr>
            <a:endParaRPr lang="en-US" sz="2800" dirty="0">
              <a:solidFill>
                <a:srgbClr val="6A7759"/>
              </a:solidFill>
              <a:latin typeface="Montserrat Semi-Bold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F36A8-5B21-6BBF-F2E0-339423B2E941}"/>
              </a:ext>
            </a:extLst>
          </p:cNvPr>
          <p:cNvSpPr txBox="1"/>
          <p:nvPr/>
        </p:nvSpPr>
        <p:spPr>
          <a:xfrm>
            <a:off x="6629400" y="385229"/>
            <a:ext cx="5029200" cy="328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265"/>
              </a:lnSpc>
            </a:pPr>
            <a:r>
              <a:rPr lang="en-US" sz="8400" dirty="0">
                <a:solidFill>
                  <a:schemeClr val="bg1"/>
                </a:solidFill>
                <a:latin typeface="Barlow Black" panose="00000A00000000000000" pitchFamily="50" charset="0"/>
              </a:rPr>
              <a:t>Floor Plan</a:t>
            </a:r>
          </a:p>
          <a:p>
            <a:pPr algn="ctr">
              <a:lnSpc>
                <a:spcPts val="13265"/>
              </a:lnSpc>
            </a:pPr>
            <a:endParaRPr lang="en-US" sz="6600" dirty="0">
              <a:solidFill>
                <a:schemeClr val="bg1"/>
              </a:solidFill>
              <a:latin typeface="Montserrat Semi-Bol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E7099-36F5-3A80-5943-88CC74CEF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55" y="741748"/>
            <a:ext cx="1963425" cy="1380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A5FF76-94E9-2499-A038-CDE3C00C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0" y="4434260"/>
            <a:ext cx="8718737" cy="4314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6CA2F-A7D5-9BB1-8A83-2B3EA11CB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4070113"/>
            <a:ext cx="7956799" cy="4790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874E2D-EEA1-DA22-24D7-D35F4087DADB}"/>
              </a:ext>
            </a:extLst>
          </p:cNvPr>
          <p:cNvSpPr txBox="1"/>
          <p:nvPr/>
        </p:nvSpPr>
        <p:spPr>
          <a:xfrm>
            <a:off x="6643255" y="2052584"/>
            <a:ext cx="487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algn="ctr">
              <a:spcBef>
                <a:spcPts val="142"/>
              </a:spcBef>
            </a:pPr>
            <a:r>
              <a:rPr lang="en-US" sz="3200" spc="-128" dirty="0">
                <a:solidFill>
                  <a:srgbClr val="445160"/>
                </a:solidFill>
                <a:latin typeface="Cerebri" panose="020B0604020202020204" charset="0"/>
              </a:rPr>
              <a:t>One Bedroom Floor Design</a:t>
            </a:r>
            <a:endParaRPr lang="en-US" sz="3200" dirty="0">
              <a:solidFill>
                <a:srgbClr val="445160"/>
              </a:solidFill>
              <a:latin typeface="Cerebri" panose="020B0604020202020204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CA426614-E830-7EE1-7BE9-570559E200D9}"/>
              </a:ext>
            </a:extLst>
          </p:cNvPr>
          <p:cNvSpPr/>
          <p:nvPr/>
        </p:nvSpPr>
        <p:spPr>
          <a:xfrm rot="5400000">
            <a:off x="7116808" y="6442745"/>
            <a:ext cx="4111178" cy="45719"/>
          </a:xfrm>
          <a:custGeom>
            <a:avLst/>
            <a:gdLst/>
            <a:ahLst/>
            <a:cxnLst/>
            <a:rect l="l" t="t" r="r" b="b"/>
            <a:pathLst>
              <a:path w="1834514">
                <a:moveTo>
                  <a:pt x="0" y="0"/>
                </a:moveTo>
                <a:lnTo>
                  <a:pt x="1834514" y="0"/>
                </a:lnTo>
              </a:path>
            </a:pathLst>
          </a:custGeom>
          <a:ln w="38100">
            <a:solidFill>
              <a:srgbClr val="F05E22"/>
            </a:solidFill>
          </a:ln>
        </p:spPr>
        <p:txBody>
          <a:bodyPr wrap="square" lIns="0" tIns="0" rIns="0" bIns="0" rtlCol="0"/>
          <a:lstStyle/>
          <a:p>
            <a:endParaRPr sz="2800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88F8F1CA-4245-0ABF-7361-3CA315E3DA9A}"/>
              </a:ext>
            </a:extLst>
          </p:cNvPr>
          <p:cNvGrpSpPr/>
          <p:nvPr/>
        </p:nvGrpSpPr>
        <p:grpSpPr>
          <a:xfrm>
            <a:off x="0" y="9675834"/>
            <a:ext cx="18288000" cy="611166"/>
            <a:chOff x="0" y="0"/>
            <a:chExt cx="6671512" cy="222955"/>
          </a:xfrm>
          <a:solidFill>
            <a:srgbClr val="F05E22"/>
          </a:solidFill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FE42489-5B62-AB21-8181-3D2710ACA5E1}"/>
                </a:ext>
              </a:extLst>
            </p:cNvPr>
            <p:cNvSpPr/>
            <p:nvPr/>
          </p:nvSpPr>
          <p:spPr>
            <a:xfrm>
              <a:off x="0" y="0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BCC48D91-2765-D751-5875-6E41F2C9AE7E}"/>
              </a:ext>
            </a:extLst>
          </p:cNvPr>
          <p:cNvGrpSpPr/>
          <p:nvPr/>
        </p:nvGrpSpPr>
        <p:grpSpPr>
          <a:xfrm>
            <a:off x="0" y="9675833"/>
            <a:ext cx="9144000" cy="598467"/>
            <a:chOff x="0" y="0"/>
            <a:chExt cx="3601371" cy="222955"/>
          </a:xfrm>
          <a:solidFill>
            <a:srgbClr val="EF4723"/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05DDE2CC-FBB5-F335-90F9-5936D8C8DDD5}"/>
                </a:ext>
              </a:extLst>
            </p:cNvPr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96478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3472B389-9010-53DC-F802-D3268091F5A5}"/>
              </a:ext>
            </a:extLst>
          </p:cNvPr>
          <p:cNvSpPr/>
          <p:nvPr/>
        </p:nvSpPr>
        <p:spPr>
          <a:xfrm>
            <a:off x="6095999" y="647698"/>
            <a:ext cx="6096001" cy="1380641"/>
          </a:xfrm>
          <a:custGeom>
            <a:avLst/>
            <a:gdLst/>
            <a:ahLst/>
            <a:cxnLst/>
            <a:rect l="l" t="t" r="r" b="b"/>
            <a:pathLst>
              <a:path w="3576320" h="469265">
                <a:moveTo>
                  <a:pt x="3576292" y="469199"/>
                </a:moveTo>
                <a:lnTo>
                  <a:pt x="0" y="469199"/>
                </a:lnTo>
                <a:lnTo>
                  <a:pt x="0" y="0"/>
                </a:lnTo>
                <a:lnTo>
                  <a:pt x="3576292" y="0"/>
                </a:lnTo>
                <a:lnTo>
                  <a:pt x="3576292" y="469199"/>
                </a:lnTo>
                <a:close/>
              </a:path>
            </a:pathLst>
          </a:custGeom>
          <a:solidFill>
            <a:srgbClr val="445160"/>
          </a:solidFill>
        </p:spPr>
        <p:txBody>
          <a:bodyPr wrap="square" lIns="0" tIns="0" rIns="0" bIns="0" rtlCol="0"/>
          <a:lstStyle/>
          <a:p>
            <a:pPr>
              <a:lnSpc>
                <a:spcPts val="13265"/>
              </a:lnSpc>
            </a:pPr>
            <a:endParaRPr lang="en-US" sz="2800" dirty="0">
              <a:solidFill>
                <a:srgbClr val="6A7759"/>
              </a:solidFill>
              <a:latin typeface="Montserrat Semi-Bold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F36A8-5B21-6BBF-F2E0-339423B2E941}"/>
              </a:ext>
            </a:extLst>
          </p:cNvPr>
          <p:cNvSpPr txBox="1"/>
          <p:nvPr/>
        </p:nvSpPr>
        <p:spPr>
          <a:xfrm>
            <a:off x="6629400" y="385229"/>
            <a:ext cx="5029200" cy="328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265"/>
              </a:lnSpc>
            </a:pPr>
            <a:r>
              <a:rPr lang="en-US" sz="8400" dirty="0">
                <a:solidFill>
                  <a:schemeClr val="bg1"/>
                </a:solidFill>
                <a:latin typeface="Barlow Black" panose="00000A00000000000000" pitchFamily="50" charset="0"/>
              </a:rPr>
              <a:t>Floor Plan</a:t>
            </a:r>
          </a:p>
          <a:p>
            <a:pPr algn="ctr">
              <a:lnSpc>
                <a:spcPts val="13265"/>
              </a:lnSpc>
            </a:pPr>
            <a:endParaRPr lang="en-US" sz="6600" dirty="0">
              <a:solidFill>
                <a:schemeClr val="bg1"/>
              </a:solidFill>
              <a:latin typeface="Montserrat Semi-Bol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E7099-36F5-3A80-5943-88CC74CEF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55" y="741748"/>
            <a:ext cx="1963425" cy="13806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874E2D-EEA1-DA22-24D7-D35F4087DADB}"/>
              </a:ext>
            </a:extLst>
          </p:cNvPr>
          <p:cNvSpPr txBox="1"/>
          <p:nvPr/>
        </p:nvSpPr>
        <p:spPr>
          <a:xfrm>
            <a:off x="6643255" y="2052584"/>
            <a:ext cx="487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algn="ctr">
              <a:spcBef>
                <a:spcPts val="142"/>
              </a:spcBef>
            </a:pPr>
            <a:r>
              <a:rPr lang="en-US" sz="3200" spc="-128" dirty="0">
                <a:solidFill>
                  <a:srgbClr val="445160"/>
                </a:solidFill>
                <a:latin typeface="Cerebri" panose="020B0604020202020204" charset="0"/>
              </a:rPr>
              <a:t>Two Bedroom Floor Design</a:t>
            </a:r>
            <a:endParaRPr lang="en-US" sz="3200" dirty="0">
              <a:solidFill>
                <a:srgbClr val="445160"/>
              </a:solidFill>
              <a:latin typeface="Cerebri" panose="020B0604020202020204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CA426614-E830-7EE1-7BE9-570559E200D9}"/>
              </a:ext>
            </a:extLst>
          </p:cNvPr>
          <p:cNvSpPr/>
          <p:nvPr/>
        </p:nvSpPr>
        <p:spPr>
          <a:xfrm rot="5400000">
            <a:off x="7116808" y="6442745"/>
            <a:ext cx="4111178" cy="45719"/>
          </a:xfrm>
          <a:custGeom>
            <a:avLst/>
            <a:gdLst/>
            <a:ahLst/>
            <a:cxnLst/>
            <a:rect l="l" t="t" r="r" b="b"/>
            <a:pathLst>
              <a:path w="1834514">
                <a:moveTo>
                  <a:pt x="0" y="0"/>
                </a:moveTo>
                <a:lnTo>
                  <a:pt x="1834514" y="0"/>
                </a:lnTo>
              </a:path>
            </a:pathLst>
          </a:custGeom>
          <a:ln w="38100">
            <a:solidFill>
              <a:srgbClr val="F05E22"/>
            </a:solidFill>
          </a:ln>
        </p:spPr>
        <p:txBody>
          <a:bodyPr wrap="square" lIns="0" tIns="0" rIns="0" bIns="0" rtlCol="0"/>
          <a:lstStyle/>
          <a:p>
            <a:endParaRPr sz="2800"/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88F8F1CA-4245-0ABF-7361-3CA315E3DA9A}"/>
              </a:ext>
            </a:extLst>
          </p:cNvPr>
          <p:cNvGrpSpPr/>
          <p:nvPr/>
        </p:nvGrpSpPr>
        <p:grpSpPr>
          <a:xfrm>
            <a:off x="0" y="9675834"/>
            <a:ext cx="18288000" cy="611166"/>
            <a:chOff x="0" y="0"/>
            <a:chExt cx="6671512" cy="222955"/>
          </a:xfrm>
          <a:solidFill>
            <a:srgbClr val="F05E22"/>
          </a:solidFill>
        </p:grpSpPr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FE42489-5B62-AB21-8181-3D2710ACA5E1}"/>
                </a:ext>
              </a:extLst>
            </p:cNvPr>
            <p:cNvSpPr/>
            <p:nvPr/>
          </p:nvSpPr>
          <p:spPr>
            <a:xfrm>
              <a:off x="0" y="0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BCC48D91-2765-D751-5875-6E41F2C9AE7E}"/>
              </a:ext>
            </a:extLst>
          </p:cNvPr>
          <p:cNvGrpSpPr/>
          <p:nvPr/>
        </p:nvGrpSpPr>
        <p:grpSpPr>
          <a:xfrm>
            <a:off x="0" y="9675833"/>
            <a:ext cx="9144000" cy="598467"/>
            <a:chOff x="0" y="0"/>
            <a:chExt cx="3601371" cy="222955"/>
          </a:xfrm>
          <a:solidFill>
            <a:srgbClr val="EF4723"/>
          </a:solidFill>
        </p:grpSpPr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05DDE2CC-FBB5-F335-90F9-5936D8C8DDD5}"/>
                </a:ext>
              </a:extLst>
            </p:cNvPr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470A7E4-8327-5999-8D95-F13E8A77E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7" y="4594652"/>
            <a:ext cx="8446979" cy="37419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896625-DBA3-D5B1-38D7-ACFA56FFE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91999"/>
            <a:ext cx="7409701" cy="50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29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E445520D-0B2B-58E8-E6A7-4DC26EBCF306}"/>
              </a:ext>
            </a:extLst>
          </p:cNvPr>
          <p:cNvGrpSpPr/>
          <p:nvPr/>
        </p:nvGrpSpPr>
        <p:grpSpPr>
          <a:xfrm>
            <a:off x="2133600" y="2271378"/>
            <a:ext cx="14129198" cy="7131982"/>
            <a:chOff x="2726819" y="1856423"/>
            <a:chExt cx="12680061" cy="7479719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EE8590CD-B190-C2B0-3E37-38E8629ECEE5}"/>
                </a:ext>
              </a:extLst>
            </p:cNvPr>
            <p:cNvSpPr txBox="1"/>
            <p:nvPr/>
          </p:nvSpPr>
          <p:spPr>
            <a:xfrm>
              <a:off x="2969667" y="2433753"/>
              <a:ext cx="2660310" cy="311687"/>
            </a:xfrm>
            <a:prstGeom prst="rect">
              <a:avLst/>
            </a:prstGeom>
          </p:spPr>
          <p:txBody>
            <a:bodyPr vert="horz" wrap="square" lIns="0" tIns="20002" rIns="0" bIns="0" rtlCol="0">
              <a:spAutoFit/>
            </a:bodyPr>
            <a:lstStyle/>
            <a:p>
              <a:pPr marL="18098" marR="7620">
                <a:spcBef>
                  <a:spcPts val="158"/>
                </a:spcBef>
                <a:tabLst>
                  <a:tab pos="232410" algn="l"/>
                </a:tabLst>
              </a:pP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4</a:t>
              </a:r>
              <a:r>
                <a:rPr lang="en-CA" dirty="0">
                  <a:solidFill>
                    <a:srgbClr val="445160"/>
                  </a:solidFill>
                  <a:latin typeface="Barlow" panose="00000500000000000000" pitchFamily="50" charset="0"/>
                </a:rPr>
                <a:t> </a:t>
              </a: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ea. for Lumberyard</a:t>
              </a: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FD6A7D3-819E-D38B-C158-0E51D738F971}"/>
                </a:ext>
              </a:extLst>
            </p:cNvPr>
            <p:cNvSpPr/>
            <p:nvPr/>
          </p:nvSpPr>
          <p:spPr>
            <a:xfrm>
              <a:off x="2988944" y="2312288"/>
              <a:ext cx="2751772" cy="0"/>
            </a:xfrm>
            <a:custGeom>
              <a:avLst/>
              <a:gdLst/>
              <a:ahLst/>
              <a:cxnLst/>
              <a:rect l="l" t="t" r="r" b="b"/>
              <a:pathLst>
                <a:path w="1834514">
                  <a:moveTo>
                    <a:pt x="0" y="0"/>
                  </a:moveTo>
                  <a:lnTo>
                    <a:pt x="1834514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A9FB8FF-5D98-A460-5F3C-E4845D8E69EC}"/>
                </a:ext>
              </a:extLst>
            </p:cNvPr>
            <p:cNvSpPr txBox="1"/>
            <p:nvPr/>
          </p:nvSpPr>
          <p:spPr>
            <a:xfrm>
              <a:off x="2969665" y="1856423"/>
              <a:ext cx="1861035" cy="408521"/>
            </a:xfrm>
            <a:prstGeom prst="rect">
              <a:avLst/>
            </a:prstGeom>
          </p:spPr>
          <p:txBody>
            <a:bodyPr vert="horz" wrap="square" lIns="0" tIns="20002" rIns="0" bIns="0" rtlCol="0">
              <a:spAutoFit/>
            </a:bodyPr>
            <a:lstStyle/>
            <a:p>
              <a:pPr marL="19050">
                <a:spcBef>
                  <a:spcPts val="158"/>
                </a:spcBef>
              </a:pPr>
              <a:r>
                <a:rPr sz="2400" b="1" dirty="0">
                  <a:solidFill>
                    <a:srgbClr val="445160"/>
                  </a:solidFill>
                  <a:latin typeface="Barlow" panose="00000500000000000000" pitchFamily="50" charset="0"/>
                </a:rPr>
                <a:t>Miter Saw</a:t>
              </a: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88F79A4-21C0-3B5C-5AC7-79512D6D0728}"/>
                </a:ext>
              </a:extLst>
            </p:cNvPr>
            <p:cNvSpPr txBox="1"/>
            <p:nvPr/>
          </p:nvSpPr>
          <p:spPr>
            <a:xfrm>
              <a:off x="6156769" y="2433753"/>
              <a:ext cx="2982865" cy="602191"/>
            </a:xfrm>
            <a:prstGeom prst="rect">
              <a:avLst/>
            </a:prstGeom>
          </p:spPr>
          <p:txBody>
            <a:bodyPr vert="horz" wrap="square" lIns="0" tIns="20002" rIns="0" bIns="0" rtlCol="0">
              <a:spAutoFit/>
            </a:bodyPr>
            <a:lstStyle/>
            <a:p>
              <a:pPr marL="18098" marR="7620">
                <a:spcBef>
                  <a:spcPts val="158"/>
                </a:spcBef>
                <a:tabLst>
                  <a:tab pos="232410" algn="l"/>
                </a:tabLst>
              </a:pP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2</a:t>
              </a:r>
              <a:r>
                <a:rPr lang="en-CA" dirty="0">
                  <a:solidFill>
                    <a:srgbClr val="445160"/>
                  </a:solidFill>
                  <a:latin typeface="Barlow" panose="00000500000000000000" pitchFamily="50" charset="0"/>
                </a:rPr>
                <a:t> </a:t>
              </a: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ea. CNC table (or 1 double-table split between stations)</a:t>
              </a: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9E400527-6EF1-D641-1FDF-87237A21EB56}"/>
                </a:ext>
              </a:extLst>
            </p:cNvPr>
            <p:cNvSpPr/>
            <p:nvPr/>
          </p:nvSpPr>
          <p:spPr>
            <a:xfrm>
              <a:off x="6175628" y="2312288"/>
              <a:ext cx="2751772" cy="0"/>
            </a:xfrm>
            <a:custGeom>
              <a:avLst/>
              <a:gdLst/>
              <a:ahLst/>
              <a:cxnLst/>
              <a:rect l="l" t="t" r="r" b="b"/>
              <a:pathLst>
                <a:path w="1834514">
                  <a:moveTo>
                    <a:pt x="0" y="0"/>
                  </a:moveTo>
                  <a:lnTo>
                    <a:pt x="1834514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E1E2FE3-28CC-FDDE-D4FD-98B414BF0833}"/>
                </a:ext>
              </a:extLst>
            </p:cNvPr>
            <p:cNvSpPr txBox="1"/>
            <p:nvPr/>
          </p:nvSpPr>
          <p:spPr>
            <a:xfrm>
              <a:off x="6156771" y="1856423"/>
              <a:ext cx="946786" cy="408521"/>
            </a:xfrm>
            <a:prstGeom prst="rect">
              <a:avLst/>
            </a:prstGeom>
          </p:spPr>
          <p:txBody>
            <a:bodyPr vert="horz" wrap="square" lIns="0" tIns="20002" rIns="0" bIns="0" rtlCol="0">
              <a:spAutoFit/>
            </a:bodyPr>
            <a:lstStyle/>
            <a:p>
              <a:pPr marL="19050">
                <a:spcBef>
                  <a:spcPts val="158"/>
                </a:spcBef>
              </a:pPr>
              <a:r>
                <a:rPr sz="2400" b="1" dirty="0">
                  <a:solidFill>
                    <a:srgbClr val="445160"/>
                  </a:solidFill>
                  <a:latin typeface="Barlow" panose="00000500000000000000" pitchFamily="50" charset="0"/>
                </a:rPr>
                <a:t>CNC</a:t>
              </a: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2371066-40B5-5359-B238-1303B80C5034}"/>
                </a:ext>
              </a:extLst>
            </p:cNvPr>
            <p:cNvSpPr txBox="1"/>
            <p:nvPr/>
          </p:nvSpPr>
          <p:spPr>
            <a:xfrm>
              <a:off x="9343454" y="2376252"/>
              <a:ext cx="1861186" cy="311687"/>
            </a:xfrm>
            <a:prstGeom prst="rect">
              <a:avLst/>
            </a:prstGeom>
          </p:spPr>
          <p:txBody>
            <a:bodyPr vert="horz" wrap="square" lIns="0" tIns="20002" rIns="0" bIns="0" rtlCol="0">
              <a:spAutoFit/>
            </a:bodyPr>
            <a:lstStyle/>
            <a:p>
              <a:pPr marL="18098" marR="7620">
                <a:spcBef>
                  <a:spcPts val="158"/>
                </a:spcBef>
                <a:tabLst>
                  <a:tab pos="232410" algn="l"/>
                </a:tabLst>
              </a:pP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6 large; 4 small</a:t>
              </a: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4D35860-3E66-43E0-F8CE-ABD552BB86F5}"/>
                </a:ext>
              </a:extLst>
            </p:cNvPr>
            <p:cNvSpPr/>
            <p:nvPr/>
          </p:nvSpPr>
          <p:spPr>
            <a:xfrm>
              <a:off x="9362312" y="2312288"/>
              <a:ext cx="2751772" cy="0"/>
            </a:xfrm>
            <a:custGeom>
              <a:avLst/>
              <a:gdLst/>
              <a:ahLst/>
              <a:cxnLst/>
              <a:rect l="l" t="t" r="r" b="b"/>
              <a:pathLst>
                <a:path w="1834515">
                  <a:moveTo>
                    <a:pt x="0" y="0"/>
                  </a:moveTo>
                  <a:lnTo>
                    <a:pt x="1834514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455D9325-7CF3-3D37-2FF5-EFD3A26AF1EC}"/>
                </a:ext>
              </a:extLst>
            </p:cNvPr>
            <p:cNvSpPr txBox="1"/>
            <p:nvPr/>
          </p:nvSpPr>
          <p:spPr>
            <a:xfrm>
              <a:off x="9343454" y="1856423"/>
              <a:ext cx="2114010" cy="408521"/>
            </a:xfrm>
            <a:prstGeom prst="rect">
              <a:avLst/>
            </a:prstGeom>
          </p:spPr>
          <p:txBody>
            <a:bodyPr vert="horz" wrap="square" lIns="0" tIns="20002" rIns="0" bIns="0" rtlCol="0">
              <a:spAutoFit/>
            </a:bodyPr>
            <a:lstStyle/>
            <a:p>
              <a:pPr marL="19050">
                <a:spcBef>
                  <a:spcPts val="158"/>
                </a:spcBef>
              </a:pPr>
              <a:r>
                <a:rPr sz="2400" b="1" dirty="0">
                  <a:solidFill>
                    <a:srgbClr val="445160"/>
                  </a:solidFill>
                  <a:latin typeface="Barlow" panose="00000500000000000000" pitchFamily="50" charset="0"/>
                </a:rPr>
                <a:t>Vacuum Press</a:t>
              </a: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5E786B12-C10F-2DCF-38F6-21651B6A6157}"/>
                </a:ext>
              </a:extLst>
            </p:cNvPr>
            <p:cNvSpPr txBox="1"/>
            <p:nvPr/>
          </p:nvSpPr>
          <p:spPr>
            <a:xfrm>
              <a:off x="12530709" y="2433752"/>
              <a:ext cx="2778891" cy="311687"/>
            </a:xfrm>
            <a:prstGeom prst="rect">
              <a:avLst/>
            </a:prstGeom>
          </p:spPr>
          <p:txBody>
            <a:bodyPr vert="horz" wrap="square" lIns="0" tIns="20002" rIns="0" bIns="0" rtlCol="0">
              <a:spAutoFit/>
            </a:bodyPr>
            <a:lstStyle/>
            <a:p>
              <a:pPr marL="18098" marR="7620">
                <a:spcBef>
                  <a:spcPts val="158"/>
                </a:spcBef>
                <a:tabLst>
                  <a:tab pos="232410" algn="l"/>
                </a:tabLst>
              </a:pP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4ea., 1 with 2-sided</a:t>
              </a:r>
              <a:r>
                <a:rPr lang="en-US" dirty="0">
                  <a:solidFill>
                    <a:srgbClr val="445160"/>
                  </a:solidFill>
                  <a:latin typeface="Barlow" panose="00000500000000000000" pitchFamily="50" charset="0"/>
                </a:rPr>
                <a:t> </a:t>
              </a: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capability</a:t>
              </a: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9FACF8AE-9101-154B-1525-CF1911C7C5C9}"/>
                </a:ext>
              </a:extLst>
            </p:cNvPr>
            <p:cNvSpPr/>
            <p:nvPr/>
          </p:nvSpPr>
          <p:spPr>
            <a:xfrm>
              <a:off x="12548996" y="2312288"/>
              <a:ext cx="2751772" cy="0"/>
            </a:xfrm>
            <a:custGeom>
              <a:avLst/>
              <a:gdLst/>
              <a:ahLst/>
              <a:cxnLst/>
              <a:rect l="l" t="t" r="r" b="b"/>
              <a:pathLst>
                <a:path w="1834515">
                  <a:moveTo>
                    <a:pt x="0" y="0"/>
                  </a:moveTo>
                  <a:lnTo>
                    <a:pt x="1834514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7AC94774-C8D6-6A56-E933-1D59AB67A4F5}"/>
                </a:ext>
              </a:extLst>
            </p:cNvPr>
            <p:cNvSpPr txBox="1"/>
            <p:nvPr/>
          </p:nvSpPr>
          <p:spPr>
            <a:xfrm>
              <a:off x="12530710" y="1856423"/>
              <a:ext cx="2876170" cy="408521"/>
            </a:xfrm>
            <a:prstGeom prst="rect">
              <a:avLst/>
            </a:prstGeom>
          </p:spPr>
          <p:txBody>
            <a:bodyPr vert="horz" wrap="square" lIns="0" tIns="20002" rIns="0" bIns="0" rtlCol="0">
              <a:spAutoFit/>
            </a:bodyPr>
            <a:lstStyle/>
            <a:p>
              <a:pPr marL="19050">
                <a:spcBef>
                  <a:spcPts val="158"/>
                </a:spcBef>
              </a:pPr>
              <a:r>
                <a:rPr sz="2400" b="1" dirty="0">
                  <a:solidFill>
                    <a:srgbClr val="445160"/>
                  </a:solidFill>
                  <a:latin typeface="Barlow" panose="00000500000000000000" pitchFamily="50" charset="0"/>
                </a:rPr>
                <a:t>Paint &amp; Drying Booths</a:t>
              </a: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CAD2985-5DE3-62D7-031E-3D6510805F89}"/>
                </a:ext>
              </a:extLst>
            </p:cNvPr>
            <p:cNvSpPr txBox="1"/>
            <p:nvPr/>
          </p:nvSpPr>
          <p:spPr>
            <a:xfrm>
              <a:off x="2969666" y="6419281"/>
              <a:ext cx="2778738" cy="601183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8098" marR="7620">
                <a:spcBef>
                  <a:spcPts val="158"/>
                </a:spcBef>
                <a:tabLst>
                  <a:tab pos="232410" algn="l"/>
                </a:tabLst>
              </a:pP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Monorail, gantry, overhead, and rigging</a:t>
              </a: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27BBB30B-4D10-98CC-40C3-4F399C868BFF}"/>
                </a:ext>
              </a:extLst>
            </p:cNvPr>
            <p:cNvSpPr/>
            <p:nvPr/>
          </p:nvSpPr>
          <p:spPr>
            <a:xfrm>
              <a:off x="2988944" y="6294502"/>
              <a:ext cx="2751772" cy="0"/>
            </a:xfrm>
            <a:custGeom>
              <a:avLst/>
              <a:gdLst/>
              <a:ahLst/>
              <a:cxnLst/>
              <a:rect l="l" t="t" r="r" b="b"/>
              <a:pathLst>
                <a:path w="1834514">
                  <a:moveTo>
                    <a:pt x="0" y="0"/>
                  </a:moveTo>
                  <a:lnTo>
                    <a:pt x="1834514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1EEBEB9E-CA29-73E0-5032-4985226BE408}"/>
                </a:ext>
              </a:extLst>
            </p:cNvPr>
            <p:cNvSpPr txBox="1"/>
            <p:nvPr/>
          </p:nvSpPr>
          <p:spPr>
            <a:xfrm>
              <a:off x="2986724" y="5841302"/>
              <a:ext cx="2436168" cy="40751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8"/>
                </a:spcBef>
              </a:pPr>
              <a:r>
                <a:rPr sz="2400" b="1" dirty="0">
                  <a:solidFill>
                    <a:srgbClr val="445160"/>
                  </a:solidFill>
                  <a:latin typeface="Barlow" panose="00000500000000000000" pitchFamily="50" charset="0"/>
                </a:rPr>
                <a:t>Crane &amp; Rigging</a:t>
              </a:r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167EC49B-348D-B20F-BD34-ED86D724816A}"/>
                </a:ext>
              </a:extLst>
            </p:cNvPr>
            <p:cNvSpPr txBox="1"/>
            <p:nvPr/>
          </p:nvSpPr>
          <p:spPr>
            <a:xfrm>
              <a:off x="6156770" y="6419281"/>
              <a:ext cx="2650808" cy="601183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8098" marR="7620">
                <a:spcBef>
                  <a:spcPts val="158"/>
                </a:spcBef>
                <a:tabLst>
                  <a:tab pos="232410" algn="l"/>
                </a:tabLst>
              </a:pPr>
              <a:r>
                <a:rPr lang="en-CA" dirty="0">
                  <a:solidFill>
                    <a:srgbClr val="445160"/>
                  </a:solidFill>
                  <a:latin typeface="Barlow" panose="00000500000000000000" pitchFamily="50" charset="0"/>
                </a:rPr>
                <a:t>2</a:t>
              </a: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 interior / warehouse; </a:t>
              </a:r>
              <a:r>
                <a:rPr lang="en-CA" dirty="0">
                  <a:solidFill>
                    <a:srgbClr val="445160"/>
                  </a:solidFill>
                  <a:latin typeface="Barlow" panose="00000500000000000000" pitchFamily="50" charset="0"/>
                </a:rPr>
                <a:t>2</a:t>
              </a: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 exterior</a:t>
              </a:r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FE312153-2662-5A89-9A30-E6077512C398}"/>
                </a:ext>
              </a:extLst>
            </p:cNvPr>
            <p:cNvSpPr/>
            <p:nvPr/>
          </p:nvSpPr>
          <p:spPr>
            <a:xfrm>
              <a:off x="6175628" y="6294502"/>
              <a:ext cx="2751772" cy="0"/>
            </a:xfrm>
            <a:custGeom>
              <a:avLst/>
              <a:gdLst/>
              <a:ahLst/>
              <a:cxnLst/>
              <a:rect l="l" t="t" r="r" b="b"/>
              <a:pathLst>
                <a:path w="1834514">
                  <a:moveTo>
                    <a:pt x="0" y="0"/>
                  </a:moveTo>
                  <a:lnTo>
                    <a:pt x="1834514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CF8F3355-3535-9EDA-A705-A68D7DD2780F}"/>
                </a:ext>
              </a:extLst>
            </p:cNvPr>
            <p:cNvSpPr txBox="1"/>
            <p:nvPr/>
          </p:nvSpPr>
          <p:spPr>
            <a:xfrm>
              <a:off x="6156771" y="5841302"/>
              <a:ext cx="1356975" cy="40751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8"/>
                </a:spcBef>
              </a:pPr>
              <a:r>
                <a:rPr sz="2400" b="1" dirty="0">
                  <a:solidFill>
                    <a:srgbClr val="445160"/>
                  </a:solidFill>
                  <a:latin typeface="Barlow" panose="00000500000000000000" pitchFamily="50" charset="0"/>
                </a:rPr>
                <a:t>Forklifts</a:t>
              </a:r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E70D5DC-B0E1-0C92-76C5-B52DED3A5A73}"/>
                </a:ext>
              </a:extLst>
            </p:cNvPr>
            <p:cNvSpPr txBox="1"/>
            <p:nvPr/>
          </p:nvSpPr>
          <p:spPr>
            <a:xfrm>
              <a:off x="9343454" y="6419280"/>
              <a:ext cx="2778890" cy="601183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8098" marR="7620">
                <a:spcBef>
                  <a:spcPts val="158"/>
                </a:spcBef>
                <a:tabLst>
                  <a:tab pos="232410" algn="l"/>
                </a:tabLst>
              </a:pP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2</a:t>
              </a:r>
              <a:r>
                <a:rPr lang="en-CA" dirty="0">
                  <a:solidFill>
                    <a:srgbClr val="445160"/>
                  </a:solidFill>
                  <a:latin typeface="Barlow" panose="00000500000000000000" pitchFamily="50" charset="0"/>
                </a:rPr>
                <a:t> </a:t>
              </a: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ea. MgO; 4</a:t>
              </a:r>
              <a:r>
                <a:rPr lang="en-CA" dirty="0">
                  <a:solidFill>
                    <a:srgbClr val="445160"/>
                  </a:solidFill>
                  <a:latin typeface="Barlow" panose="00000500000000000000" pitchFamily="50" charset="0"/>
                </a:rPr>
                <a:t> </a:t>
              </a: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ea. Wall Prep. (for windows)</a:t>
              </a:r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27077D0F-A1EB-5389-7856-972FB5F0A567}"/>
                </a:ext>
              </a:extLst>
            </p:cNvPr>
            <p:cNvSpPr/>
            <p:nvPr/>
          </p:nvSpPr>
          <p:spPr>
            <a:xfrm>
              <a:off x="9362312" y="6294502"/>
              <a:ext cx="2751772" cy="0"/>
            </a:xfrm>
            <a:custGeom>
              <a:avLst/>
              <a:gdLst/>
              <a:ahLst/>
              <a:cxnLst/>
              <a:rect l="l" t="t" r="r" b="b"/>
              <a:pathLst>
                <a:path w="1834515">
                  <a:moveTo>
                    <a:pt x="0" y="0"/>
                  </a:moveTo>
                  <a:lnTo>
                    <a:pt x="1834514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863C2FE1-9375-DB49-EF9F-3CFD6DD8C463}"/>
                </a:ext>
              </a:extLst>
            </p:cNvPr>
            <p:cNvSpPr txBox="1"/>
            <p:nvPr/>
          </p:nvSpPr>
          <p:spPr>
            <a:xfrm>
              <a:off x="9343455" y="5841302"/>
              <a:ext cx="2751772" cy="40751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8"/>
                </a:spcBef>
              </a:pPr>
              <a:r>
                <a:rPr sz="2400" b="1" dirty="0">
                  <a:solidFill>
                    <a:srgbClr val="445160"/>
                  </a:solidFill>
                  <a:latin typeface="Barlow" panose="00000500000000000000" pitchFamily="50" charset="0"/>
                </a:rPr>
                <a:t>Lift-assist Arms</a:t>
              </a:r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F3A4E298-F99F-0EB7-8D95-036731433962}"/>
                </a:ext>
              </a:extLst>
            </p:cNvPr>
            <p:cNvSpPr txBox="1"/>
            <p:nvPr/>
          </p:nvSpPr>
          <p:spPr>
            <a:xfrm>
              <a:off x="12530710" y="6419280"/>
              <a:ext cx="2778890" cy="601183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8098" marR="7620">
                <a:spcBef>
                  <a:spcPts val="158"/>
                </a:spcBef>
                <a:tabLst>
                  <a:tab pos="232410" algn="l"/>
                </a:tabLst>
              </a:pPr>
              <a:r>
                <a:rPr dirty="0">
                  <a:solidFill>
                    <a:srgbClr val="445160"/>
                  </a:solidFill>
                  <a:latin typeface="Barlow" panose="00000500000000000000" pitchFamily="50" charset="0"/>
                </a:rPr>
                <a:t>Drill press, band saw, welding machine, etc.</a:t>
              </a: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0E6CEDBD-E55B-D995-7406-270517BEB681}"/>
                </a:ext>
              </a:extLst>
            </p:cNvPr>
            <p:cNvSpPr/>
            <p:nvPr/>
          </p:nvSpPr>
          <p:spPr>
            <a:xfrm>
              <a:off x="12548996" y="6294502"/>
              <a:ext cx="2751772" cy="0"/>
            </a:xfrm>
            <a:custGeom>
              <a:avLst/>
              <a:gdLst/>
              <a:ahLst/>
              <a:cxnLst/>
              <a:rect l="l" t="t" r="r" b="b"/>
              <a:pathLst>
                <a:path w="1834515">
                  <a:moveTo>
                    <a:pt x="0" y="0"/>
                  </a:moveTo>
                  <a:lnTo>
                    <a:pt x="1834514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ABB820D3-5D99-0370-1801-D454E77F2051}"/>
                </a:ext>
              </a:extLst>
            </p:cNvPr>
            <p:cNvSpPr txBox="1"/>
            <p:nvPr/>
          </p:nvSpPr>
          <p:spPr>
            <a:xfrm>
              <a:off x="12530710" y="5841302"/>
              <a:ext cx="2876170" cy="407514"/>
            </a:xfrm>
            <a:prstGeom prst="rect">
              <a:avLst/>
            </a:prstGeom>
          </p:spPr>
          <p:txBody>
            <a:bodyPr vert="horz" wrap="square" lIns="0" tIns="19050" rIns="0" bIns="0" rtlCol="0">
              <a:spAutoFit/>
            </a:bodyPr>
            <a:lstStyle/>
            <a:p>
              <a:pPr marL="19050">
                <a:spcBef>
                  <a:spcPts val="158"/>
                </a:spcBef>
              </a:pPr>
              <a:r>
                <a:rPr sz="2400" b="1" dirty="0">
                  <a:solidFill>
                    <a:srgbClr val="445160"/>
                  </a:solidFill>
                  <a:latin typeface="Barlow" panose="00000500000000000000" pitchFamily="50" charset="0"/>
                </a:rPr>
                <a:t>Maintenance Items</a:t>
              </a:r>
            </a:p>
          </p:txBody>
        </p:sp>
        <p:pic>
          <p:nvPicPr>
            <p:cNvPr id="27" name="Picture 2" descr="KDM14, 14&quot; Double Head Abrasive Mitre Saw - Kalamazoo Industries">
              <a:extLst>
                <a:ext uri="{FF2B5EF4-FFF2-40B4-BE49-F238E27FC236}">
                  <a16:creationId xmlns:a16="http://schemas.microsoft.com/office/drawing/2014/main" id="{E7E28494-57FE-9630-90D4-5E625A729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819" y="3427426"/>
              <a:ext cx="2821632" cy="217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Vacuum presses Corvus-series">
              <a:extLst>
                <a:ext uri="{FF2B5EF4-FFF2-40B4-BE49-F238E27FC236}">
                  <a16:creationId xmlns:a16="http://schemas.microsoft.com/office/drawing/2014/main" id="{8FE153E2-13B9-46E7-0019-FB5FB15AB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3454" y="3692399"/>
              <a:ext cx="2593726" cy="163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FANUC PaintMate industrial robots - Fanuc">
              <a:extLst>
                <a:ext uri="{FF2B5EF4-FFF2-40B4-BE49-F238E27FC236}">
                  <a16:creationId xmlns:a16="http://schemas.microsoft.com/office/drawing/2014/main" id="{39C72970-3FB6-F74F-6440-28DFBB55D7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0710" y="3690841"/>
              <a:ext cx="2593726" cy="16304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0" descr="Overhead Bridge Crane - Dongqi Crane">
              <a:extLst>
                <a:ext uri="{FF2B5EF4-FFF2-40B4-BE49-F238E27FC236}">
                  <a16:creationId xmlns:a16="http://schemas.microsoft.com/office/drawing/2014/main" id="{51A01A07-58C2-139A-81AC-5EB468E54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724" y="7498362"/>
              <a:ext cx="2724362" cy="1621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2" descr="Forklift Toy, 1717 1:50 Alloy Forklift Truck Model Engineering Vehicle Kids  Static Model Car Toy : Amazon.ca: Sports &amp; Outdoors">
              <a:extLst>
                <a:ext uri="{FF2B5EF4-FFF2-40B4-BE49-F238E27FC236}">
                  <a16:creationId xmlns:a16="http://schemas.microsoft.com/office/drawing/2014/main" id="{6261E76E-33D1-798F-4A3C-176D87DA4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849" y="7267771"/>
              <a:ext cx="2385060" cy="2068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Panel Lifting Equipment">
              <a:extLst>
                <a:ext uri="{FF2B5EF4-FFF2-40B4-BE49-F238E27FC236}">
                  <a16:creationId xmlns:a16="http://schemas.microsoft.com/office/drawing/2014/main" id="{A594E05E-922F-2616-D301-3E5909B2E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6834" y="7281745"/>
              <a:ext cx="1860630" cy="186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6" descr="CNC Automation Stud Welding Machine – Rsm Machinery Co.,Ltd.">
              <a:extLst>
                <a:ext uri="{FF2B5EF4-FFF2-40B4-BE49-F238E27FC236}">
                  <a16:creationId xmlns:a16="http://schemas.microsoft.com/office/drawing/2014/main" id="{BD0EA1AF-4747-B242-1085-67E232D37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6211" y="7209624"/>
              <a:ext cx="2228214" cy="1984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What Is CNC Machining? 6 Most Common CNC Machines | UTI">
              <a:extLst>
                <a:ext uri="{FF2B5EF4-FFF2-40B4-BE49-F238E27FC236}">
                  <a16:creationId xmlns:a16="http://schemas.microsoft.com/office/drawing/2014/main" id="{2C82C4A7-2B81-8E16-CBF3-BB327C1DF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452" y="3324046"/>
              <a:ext cx="2385060" cy="2385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object 5">
            <a:extLst>
              <a:ext uri="{FF2B5EF4-FFF2-40B4-BE49-F238E27FC236}">
                <a16:creationId xmlns:a16="http://schemas.microsoft.com/office/drawing/2014/main" id="{03172309-05F6-9040-EF24-68BF06C2BD1C}"/>
              </a:ext>
            </a:extLst>
          </p:cNvPr>
          <p:cNvSpPr/>
          <p:nvPr/>
        </p:nvSpPr>
        <p:spPr>
          <a:xfrm>
            <a:off x="3993969" y="341372"/>
            <a:ext cx="10407831" cy="1406917"/>
          </a:xfrm>
          <a:custGeom>
            <a:avLst/>
            <a:gdLst/>
            <a:ahLst/>
            <a:cxnLst/>
            <a:rect l="l" t="t" r="r" b="b"/>
            <a:pathLst>
              <a:path w="3576320" h="469265">
                <a:moveTo>
                  <a:pt x="3576292" y="469199"/>
                </a:moveTo>
                <a:lnTo>
                  <a:pt x="0" y="469199"/>
                </a:lnTo>
                <a:lnTo>
                  <a:pt x="0" y="0"/>
                </a:lnTo>
                <a:lnTo>
                  <a:pt x="3576292" y="0"/>
                </a:lnTo>
                <a:lnTo>
                  <a:pt x="3576292" y="469199"/>
                </a:lnTo>
                <a:close/>
              </a:path>
            </a:pathLst>
          </a:custGeom>
          <a:solidFill>
            <a:srgbClr val="445160"/>
          </a:solidFill>
        </p:spPr>
        <p:txBody>
          <a:bodyPr wrap="square" lIns="0" tIns="0" rIns="0" bIns="0" rtlCol="0"/>
          <a:lstStyle/>
          <a:p>
            <a:pPr>
              <a:lnSpc>
                <a:spcPts val="13265"/>
              </a:lnSpc>
            </a:pPr>
            <a:endParaRPr lang="en-US" sz="2800" dirty="0">
              <a:solidFill>
                <a:srgbClr val="6A7759"/>
              </a:solidFill>
              <a:latin typeface="Montserrat Semi-Bold Bold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FEECA0-A41F-8818-D77E-F60AFA52E34E}"/>
              </a:ext>
            </a:extLst>
          </p:cNvPr>
          <p:cNvSpPr txBox="1"/>
          <p:nvPr/>
        </p:nvSpPr>
        <p:spPr>
          <a:xfrm>
            <a:off x="4606834" y="54541"/>
            <a:ext cx="11290318" cy="168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265"/>
              </a:lnSpc>
            </a:pPr>
            <a:r>
              <a:rPr lang="en-US" sz="8400" dirty="0">
                <a:solidFill>
                  <a:schemeClr val="bg1"/>
                </a:solidFill>
                <a:latin typeface="Barlow Black" panose="00000A00000000000000" pitchFamily="50" charset="0"/>
              </a:rPr>
              <a:t>Machinery Needed</a:t>
            </a:r>
          </a:p>
        </p:txBody>
      </p:sp>
      <p:grpSp>
        <p:nvGrpSpPr>
          <p:cNvPr id="40" name="Group 14">
            <a:extLst>
              <a:ext uri="{FF2B5EF4-FFF2-40B4-BE49-F238E27FC236}">
                <a16:creationId xmlns:a16="http://schemas.microsoft.com/office/drawing/2014/main" id="{EB16BD3B-ADF0-AE5C-0EE6-E154C2A21AC0}"/>
              </a:ext>
            </a:extLst>
          </p:cNvPr>
          <p:cNvGrpSpPr/>
          <p:nvPr/>
        </p:nvGrpSpPr>
        <p:grpSpPr>
          <a:xfrm>
            <a:off x="0" y="9675834"/>
            <a:ext cx="18288000" cy="611166"/>
            <a:chOff x="0" y="0"/>
            <a:chExt cx="6671512" cy="222955"/>
          </a:xfrm>
          <a:solidFill>
            <a:srgbClr val="F05E22"/>
          </a:solidFill>
        </p:grpSpPr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E5B56369-B993-1C82-1C30-DF1B6547C0A8}"/>
                </a:ext>
              </a:extLst>
            </p:cNvPr>
            <p:cNvSpPr/>
            <p:nvPr/>
          </p:nvSpPr>
          <p:spPr>
            <a:xfrm>
              <a:off x="0" y="0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2" name="Group 16">
            <a:extLst>
              <a:ext uri="{FF2B5EF4-FFF2-40B4-BE49-F238E27FC236}">
                <a16:creationId xmlns:a16="http://schemas.microsoft.com/office/drawing/2014/main" id="{6CDDC626-9623-DB82-D0EA-EB58B2920C4A}"/>
              </a:ext>
            </a:extLst>
          </p:cNvPr>
          <p:cNvGrpSpPr/>
          <p:nvPr/>
        </p:nvGrpSpPr>
        <p:grpSpPr>
          <a:xfrm>
            <a:off x="0" y="9675833"/>
            <a:ext cx="9144000" cy="598467"/>
            <a:chOff x="0" y="0"/>
            <a:chExt cx="3601371" cy="222955"/>
          </a:xfrm>
          <a:solidFill>
            <a:srgbClr val="EF4723"/>
          </a:solidFill>
        </p:grpSpPr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83401E6E-E87C-3985-6303-6715E856C98A}"/>
                </a:ext>
              </a:extLst>
            </p:cNvPr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9E6E75D-D719-35C8-50AC-8CA46EA7EA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31" y="480687"/>
            <a:ext cx="1865877" cy="131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6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637CB91-437C-135B-4244-C0F6D5842FB4}"/>
              </a:ext>
            </a:extLst>
          </p:cNvPr>
          <p:cNvGrpSpPr/>
          <p:nvPr/>
        </p:nvGrpSpPr>
        <p:grpSpPr>
          <a:xfrm>
            <a:off x="1905000" y="2013825"/>
            <a:ext cx="14407329" cy="6010272"/>
            <a:chOff x="1828800" y="2450180"/>
            <a:chExt cx="13400365" cy="558806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0B0A3B5-4BA7-24BA-62A4-86B74A0463A0}"/>
                </a:ext>
              </a:extLst>
            </p:cNvPr>
            <p:cNvSpPr txBox="1"/>
            <p:nvPr/>
          </p:nvSpPr>
          <p:spPr>
            <a:xfrm>
              <a:off x="4734642" y="2450180"/>
              <a:ext cx="10494523" cy="1400734"/>
            </a:xfrm>
            <a:prstGeom prst="rect">
              <a:avLst/>
            </a:prstGeom>
          </p:spPr>
          <p:txBody>
            <a:bodyPr vert="horz" wrap="square" lIns="0" tIns="18098" rIns="0" bIns="0" rtlCol="0">
              <a:spAutoFit/>
            </a:bodyPr>
            <a:lstStyle/>
            <a:p>
              <a:pPr>
                <a:lnSpc>
                  <a:spcPts val="13265"/>
                </a:lnSpc>
                <a:spcBef>
                  <a:spcPts val="158"/>
                </a:spcBef>
              </a:pPr>
              <a:r>
                <a:rPr sz="6000" dirty="0">
                  <a:solidFill>
                    <a:srgbClr val="445160"/>
                  </a:solidFill>
                  <a:latin typeface="Barlow Black" panose="00000A00000000000000" pitchFamily="50" charset="0"/>
                </a:rPr>
                <a:t>Factory Components</a:t>
              </a: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8D156CD-7757-194C-EF1E-E6DB1681E9E5}"/>
                </a:ext>
              </a:extLst>
            </p:cNvPr>
            <p:cNvSpPr/>
            <p:nvPr/>
          </p:nvSpPr>
          <p:spPr>
            <a:xfrm>
              <a:off x="3119435" y="3857502"/>
              <a:ext cx="11891965" cy="105288"/>
            </a:xfrm>
            <a:custGeom>
              <a:avLst/>
              <a:gdLst/>
              <a:ahLst/>
              <a:cxnLst/>
              <a:rect l="l" t="t" r="r" b="b"/>
              <a:pathLst>
                <a:path w="8437245">
                  <a:moveTo>
                    <a:pt x="0" y="0"/>
                  </a:moveTo>
                  <a:lnTo>
                    <a:pt x="8437245" y="0"/>
                  </a:lnTo>
                </a:path>
              </a:pathLst>
            </a:custGeom>
            <a:ln>
              <a:solidFill>
                <a:srgbClr val="6A7759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wrap="square" lIns="0" tIns="0" rIns="0" bIns="0" rtlCol="0"/>
            <a:lstStyle/>
            <a:p>
              <a:endParaRPr sz="2800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9FB25375-A0BE-A053-1233-46853B4A4909}"/>
                </a:ext>
              </a:extLst>
            </p:cNvPr>
            <p:cNvSpPr txBox="1"/>
            <p:nvPr/>
          </p:nvSpPr>
          <p:spPr>
            <a:xfrm>
              <a:off x="3037066" y="5560312"/>
              <a:ext cx="1526858" cy="1505002"/>
            </a:xfrm>
            <a:prstGeom prst="rect">
              <a:avLst/>
            </a:prstGeom>
          </p:spPr>
          <p:txBody>
            <a:bodyPr vert="horz" wrap="square" lIns="0" tIns="94298" rIns="0" bIns="0" rtlCol="0">
              <a:spAutoFit/>
            </a:bodyPr>
            <a:lstStyle/>
            <a:p>
              <a:pPr marL="236220" indent="-218122">
                <a:spcBef>
                  <a:spcPts val="74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Cabinets</a:t>
              </a:r>
              <a:endParaRPr sz="2100" dirty="0">
                <a:solidFill>
                  <a:srgbClr val="445160"/>
                </a:solidFill>
                <a:latin typeface="Barlow" panose="00000500000000000000" pitchFamily="50" charset="0"/>
              </a:endParaRPr>
            </a:p>
            <a:p>
              <a:pPr marL="2362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Electrical</a:t>
              </a:r>
              <a:endParaRPr sz="2100" dirty="0">
                <a:solidFill>
                  <a:srgbClr val="445160"/>
                </a:solidFill>
                <a:latin typeface="Barlow" panose="00000500000000000000" pitchFamily="50" charset="0"/>
              </a:endParaRPr>
            </a:p>
            <a:p>
              <a:pPr marL="236220" indent="-218122">
                <a:spcBef>
                  <a:spcPts val="614"/>
                </a:spcBef>
                <a:buChar char="•"/>
                <a:tabLst>
                  <a:tab pos="237172" algn="l"/>
                </a:tabLst>
              </a:pPr>
              <a:r>
                <a:rPr sz="2100" spc="-120" dirty="0">
                  <a:solidFill>
                    <a:srgbClr val="445160"/>
                  </a:solidFill>
                  <a:latin typeface="Barlow" panose="00000500000000000000" pitchFamily="50" charset="0"/>
                </a:rPr>
                <a:t>Lumberyard</a:t>
              </a:r>
              <a:endParaRPr sz="2100" dirty="0">
                <a:solidFill>
                  <a:srgbClr val="445160"/>
                </a:solidFill>
                <a:latin typeface="Barlow" panose="00000500000000000000" pitchFamily="50" charset="0"/>
              </a:endParaRPr>
            </a:p>
            <a:p>
              <a:pPr marL="2362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sz="2100" spc="-98" dirty="0">
                  <a:solidFill>
                    <a:srgbClr val="445160"/>
                  </a:solidFill>
                  <a:latin typeface="Barlow" panose="00000500000000000000" pitchFamily="50" charset="0"/>
                </a:rPr>
                <a:t>MgO</a:t>
              </a:r>
              <a:r>
                <a:rPr sz="2100" spc="22" dirty="0">
                  <a:solidFill>
                    <a:srgbClr val="445160"/>
                  </a:solidFill>
                  <a:latin typeface="Barlow" panose="00000500000000000000" pitchFamily="50" charset="0"/>
                </a:rPr>
                <a:t> </a:t>
              </a:r>
              <a:r>
                <a:rPr sz="2100" spc="-90" dirty="0">
                  <a:solidFill>
                    <a:srgbClr val="445160"/>
                  </a:solidFill>
                  <a:latin typeface="Barlow" panose="00000500000000000000" pitchFamily="50" charset="0"/>
                </a:rPr>
                <a:t>Board</a:t>
              </a:r>
              <a:endParaRPr sz="2100" dirty="0">
                <a:solidFill>
                  <a:srgbClr val="445160"/>
                </a:solidFill>
                <a:latin typeface="Barlow" panose="00000500000000000000" pitchFamily="50" charset="0"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4C895BC-0E84-2059-DF3F-F157E1232B8B}"/>
                </a:ext>
              </a:extLst>
            </p:cNvPr>
            <p:cNvSpPr txBox="1"/>
            <p:nvPr/>
          </p:nvSpPr>
          <p:spPr>
            <a:xfrm>
              <a:off x="5436639" y="5560312"/>
              <a:ext cx="1746886" cy="1877004"/>
            </a:xfrm>
            <a:prstGeom prst="rect">
              <a:avLst/>
            </a:prstGeom>
          </p:spPr>
          <p:txBody>
            <a:bodyPr vert="horz" wrap="square" lIns="0" tIns="94298" rIns="0" bIns="0" rtlCol="0">
              <a:spAutoFit/>
            </a:bodyPr>
            <a:lstStyle/>
            <a:p>
              <a:pPr marL="236220" indent="-218122">
                <a:spcBef>
                  <a:spcPts val="74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Vacuum Press</a:t>
              </a:r>
            </a:p>
            <a:p>
              <a:pPr marL="2362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Paint Prep.</a:t>
              </a:r>
            </a:p>
            <a:p>
              <a:pPr marL="236220" indent="-218122">
                <a:spcBef>
                  <a:spcPts val="614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Paint Booth</a:t>
              </a:r>
            </a:p>
            <a:p>
              <a:pPr marL="2362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Drying Area</a:t>
              </a:r>
            </a:p>
            <a:p>
              <a:pPr marL="2362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Wall Prep.</a:t>
              </a: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C89F311-5E1C-F528-9C9B-014B8346B6EA}"/>
                </a:ext>
              </a:extLst>
            </p:cNvPr>
            <p:cNvSpPr txBox="1"/>
            <p:nvPr/>
          </p:nvSpPr>
          <p:spPr>
            <a:xfrm>
              <a:off x="7872107" y="5560312"/>
              <a:ext cx="1516378" cy="2249007"/>
            </a:xfrm>
            <a:prstGeom prst="rect">
              <a:avLst/>
            </a:prstGeom>
          </p:spPr>
          <p:txBody>
            <a:bodyPr vert="horz" wrap="square" lIns="0" tIns="94298" rIns="0" bIns="0" rtlCol="0">
              <a:spAutoFit/>
            </a:bodyPr>
            <a:lstStyle/>
            <a:p>
              <a:pPr marL="236220" indent="-218122">
                <a:spcBef>
                  <a:spcPts val="74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Core A</a:t>
              </a:r>
            </a:p>
            <a:p>
              <a:pPr marL="2362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lang="en-CA"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Fortable A</a:t>
              </a:r>
              <a:endParaRPr sz="2100" spc="-16" dirty="0">
                <a:solidFill>
                  <a:srgbClr val="445160"/>
                </a:solidFill>
                <a:latin typeface="Barlow" panose="00000500000000000000" pitchFamily="50" charset="0"/>
              </a:endParaRPr>
            </a:p>
            <a:p>
              <a:pPr marL="236220" indent="-218122">
                <a:spcBef>
                  <a:spcPts val="614"/>
                </a:spcBef>
                <a:buChar char="•"/>
                <a:tabLst>
                  <a:tab pos="237172" algn="l"/>
                </a:tabLst>
              </a:pPr>
              <a:r>
                <a:rPr lang="en-CA"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Fortable B</a:t>
              </a:r>
              <a:endParaRPr sz="2100" spc="-16" dirty="0">
                <a:solidFill>
                  <a:srgbClr val="445160"/>
                </a:solidFill>
                <a:latin typeface="Barlow" panose="00000500000000000000" pitchFamily="50" charset="0"/>
              </a:endParaRPr>
            </a:p>
            <a:p>
              <a:pPr marL="2362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lang="en-CA"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Fortable C</a:t>
              </a:r>
              <a:endParaRPr sz="2100" spc="-16" dirty="0">
                <a:solidFill>
                  <a:srgbClr val="445160"/>
                </a:solidFill>
                <a:latin typeface="Barlow" panose="00000500000000000000" pitchFamily="50" charset="0"/>
              </a:endParaRPr>
            </a:p>
            <a:p>
              <a:pPr marL="2362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lang="en-CA"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Fortable D</a:t>
              </a:r>
              <a:endParaRPr sz="2100" spc="-16" dirty="0">
                <a:solidFill>
                  <a:srgbClr val="445160"/>
                </a:solidFill>
                <a:latin typeface="Barlow" panose="00000500000000000000" pitchFamily="50" charset="0"/>
              </a:endParaRPr>
            </a:p>
            <a:p>
              <a:pPr marL="236220" indent="-218122">
                <a:spcBef>
                  <a:spcPts val="614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Pack &amp; Ship</a:t>
              </a:r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73C0AC0-6BE9-ABBE-BFD7-CF8867823D76}"/>
                </a:ext>
              </a:extLst>
            </p:cNvPr>
            <p:cNvSpPr txBox="1"/>
            <p:nvPr/>
          </p:nvSpPr>
          <p:spPr>
            <a:xfrm>
              <a:off x="10333033" y="5685189"/>
              <a:ext cx="2266663" cy="1292172"/>
            </a:xfrm>
            <a:prstGeom prst="rect">
              <a:avLst/>
            </a:prstGeom>
          </p:spPr>
          <p:txBody>
            <a:bodyPr vert="horz" wrap="square" lIns="0" tIns="20002" rIns="0" bIns="0" rtlCol="0">
              <a:spAutoFit/>
            </a:bodyPr>
            <a:lstStyle/>
            <a:p>
              <a:pPr marL="236220" marR="490538" indent="-218122">
                <a:spcBef>
                  <a:spcPts val="158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Storage</a:t>
              </a:r>
              <a:r>
                <a:rPr lang="en-US"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 </a:t>
              </a: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Racks (incl. aisles)</a:t>
              </a:r>
            </a:p>
            <a:p>
              <a:pPr marL="236220" marR="76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Shipping/receiving Dock</a:t>
              </a:r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C6A1372-FC92-EE93-D8D0-4ECD57E5FA60}"/>
                </a:ext>
              </a:extLst>
            </p:cNvPr>
            <p:cNvSpPr txBox="1"/>
            <p:nvPr/>
          </p:nvSpPr>
          <p:spPr>
            <a:xfrm>
              <a:off x="12729210" y="5560312"/>
              <a:ext cx="2282190" cy="2477932"/>
            </a:xfrm>
            <a:prstGeom prst="rect">
              <a:avLst/>
            </a:prstGeom>
          </p:spPr>
          <p:txBody>
            <a:bodyPr vert="horz" wrap="square" lIns="0" tIns="94298" rIns="0" bIns="0" rtlCol="0">
              <a:spAutoFit/>
            </a:bodyPr>
            <a:lstStyle/>
            <a:p>
              <a:pPr marL="236220" indent="-218122">
                <a:spcBef>
                  <a:spcPts val="74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Offices</a:t>
              </a:r>
            </a:p>
            <a:p>
              <a:pPr marL="2362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Casita Showroom</a:t>
              </a:r>
            </a:p>
            <a:p>
              <a:pPr marL="236220" marR="601028" indent="-218122">
                <a:spcBef>
                  <a:spcPts val="614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Engineering / Maintenance</a:t>
              </a:r>
            </a:p>
            <a:p>
              <a:pPr marL="2362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Supercar System</a:t>
              </a:r>
            </a:p>
            <a:p>
              <a:pPr marL="236220" marR="7620" indent="-218122">
                <a:spcBef>
                  <a:spcPts val="592"/>
                </a:spcBef>
                <a:buChar char="•"/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Break/Locker/Rest rooms</a:t>
              </a:r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C156378-212C-54CF-2041-4CEFBB677F29}"/>
                </a:ext>
              </a:extLst>
            </p:cNvPr>
            <p:cNvSpPr txBox="1"/>
            <p:nvPr/>
          </p:nvSpPr>
          <p:spPr>
            <a:xfrm>
              <a:off x="1828800" y="5655067"/>
              <a:ext cx="1146810" cy="319243"/>
            </a:xfrm>
            <a:prstGeom prst="rect">
              <a:avLst/>
            </a:prstGeom>
          </p:spPr>
          <p:txBody>
            <a:bodyPr vert="horz" wrap="square" lIns="0" tIns="20002" rIns="0" bIns="0" rtlCol="0">
              <a:spAutoFit/>
            </a:bodyPr>
            <a:lstStyle/>
            <a:p>
              <a:pPr marL="18098">
                <a:spcBef>
                  <a:spcPts val="158"/>
                </a:spcBef>
                <a:tabLst>
                  <a:tab pos="237172" algn="l"/>
                </a:tabLst>
              </a:pPr>
              <a:r>
                <a:rPr sz="2100" spc="-16" dirty="0">
                  <a:solidFill>
                    <a:srgbClr val="445160"/>
                  </a:solidFill>
                  <a:latin typeface="Barlow" panose="00000500000000000000" pitchFamily="50" charset="0"/>
                </a:rPr>
                <a:t>Stations</a:t>
              </a: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17F3D69F-0CA0-9F59-D3A7-E7239404B374}"/>
                </a:ext>
              </a:extLst>
            </p:cNvPr>
            <p:cNvSpPr txBox="1"/>
            <p:nvPr/>
          </p:nvSpPr>
          <p:spPr>
            <a:xfrm>
              <a:off x="2286000" y="4576733"/>
              <a:ext cx="693305" cy="319243"/>
            </a:xfrm>
            <a:prstGeom prst="rect">
              <a:avLst/>
            </a:prstGeom>
          </p:spPr>
          <p:txBody>
            <a:bodyPr vert="horz" wrap="square" lIns="0" tIns="20002" rIns="0" bIns="0" rtlCol="0">
              <a:spAutoFit/>
            </a:bodyPr>
            <a:lstStyle/>
            <a:p>
              <a:pPr marL="19050">
                <a:spcBef>
                  <a:spcPts val="158"/>
                </a:spcBef>
              </a:pPr>
              <a:r>
                <a:rPr sz="2100" spc="-158" dirty="0">
                  <a:solidFill>
                    <a:srgbClr val="445160"/>
                  </a:solidFill>
                  <a:latin typeface="Barlow" panose="00000500000000000000" pitchFamily="50" charset="0"/>
                </a:rPr>
                <a:t>Areas</a:t>
              </a:r>
              <a:endParaRPr sz="2100" dirty="0">
                <a:solidFill>
                  <a:srgbClr val="445160"/>
                </a:solidFill>
                <a:latin typeface="Barlow" panose="00000500000000000000" pitchFamily="5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294F24-BDA7-2790-16AC-9FAC518A019E}"/>
                </a:ext>
              </a:extLst>
            </p:cNvPr>
            <p:cNvSpPr/>
            <p:nvPr/>
          </p:nvSpPr>
          <p:spPr>
            <a:xfrm>
              <a:off x="3119435" y="4362933"/>
              <a:ext cx="2282568" cy="761999"/>
            </a:xfrm>
            <a:prstGeom prst="rect">
              <a:avLst/>
            </a:prstGeom>
            <a:solidFill>
              <a:srgbClr val="445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  <a:latin typeface="Cerebri" panose="020B0604020202020204" charset="0"/>
                </a:rPr>
                <a:t>    </a:t>
              </a:r>
              <a:r>
                <a:rPr lang="en-US" sz="2000" b="1" dirty="0">
                  <a:solidFill>
                    <a:schemeClr val="bg1"/>
                  </a:solidFill>
                  <a:latin typeface="Barlow" panose="00000500000000000000" pitchFamily="50" charset="0"/>
                </a:rPr>
                <a:t>Sub-Assembly</a:t>
              </a:r>
              <a:endParaRPr lang="en-CA" sz="2000" b="1" dirty="0">
                <a:solidFill>
                  <a:schemeClr val="bg1"/>
                </a:solidFill>
                <a:latin typeface="Barlow" panose="00000500000000000000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97D1096-BC36-C880-2A53-0E37A23DA919}"/>
                </a:ext>
              </a:extLst>
            </p:cNvPr>
            <p:cNvSpPr/>
            <p:nvPr/>
          </p:nvSpPr>
          <p:spPr>
            <a:xfrm>
              <a:off x="5518666" y="4381501"/>
              <a:ext cx="2282568" cy="761999"/>
            </a:xfrm>
            <a:prstGeom prst="rect">
              <a:avLst/>
            </a:prstGeom>
            <a:solidFill>
              <a:srgbClr val="445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BB1AC17-9F12-266C-DE46-FF9E2E39CA97}"/>
                </a:ext>
              </a:extLst>
            </p:cNvPr>
            <p:cNvSpPr/>
            <p:nvPr/>
          </p:nvSpPr>
          <p:spPr>
            <a:xfrm>
              <a:off x="7917897" y="4384868"/>
              <a:ext cx="2282568" cy="761999"/>
            </a:xfrm>
            <a:prstGeom prst="rect">
              <a:avLst/>
            </a:prstGeom>
            <a:solidFill>
              <a:srgbClr val="445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>
                  <a:solidFill>
                    <a:schemeClr val="bg1"/>
                  </a:solidFill>
                  <a:latin typeface="Cerebri" panose="020B0604020202020204" charset="0"/>
                </a:rPr>
                <a:t>    </a:t>
              </a:r>
              <a:r>
                <a:rPr lang="en-US" sz="2000" b="1" dirty="0">
                  <a:solidFill>
                    <a:schemeClr val="bg1"/>
                  </a:solidFill>
                  <a:latin typeface="Barlow" panose="00000500000000000000" pitchFamily="50" charset="0"/>
                </a:rPr>
                <a:t>Final Assembly</a:t>
              </a:r>
              <a:endParaRPr lang="en-CA" sz="2000" b="1" dirty="0">
                <a:solidFill>
                  <a:schemeClr val="bg1"/>
                </a:solidFill>
                <a:latin typeface="Barlow" panose="00000500000000000000" pitchFamily="5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4395A8-6A87-476B-B353-54CAFEB93540}"/>
                </a:ext>
              </a:extLst>
            </p:cNvPr>
            <p:cNvSpPr/>
            <p:nvPr/>
          </p:nvSpPr>
          <p:spPr>
            <a:xfrm>
              <a:off x="10317128" y="4395824"/>
              <a:ext cx="2282568" cy="761999"/>
            </a:xfrm>
            <a:prstGeom prst="rect">
              <a:avLst/>
            </a:prstGeom>
            <a:solidFill>
              <a:srgbClr val="445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>
                  <a:solidFill>
                    <a:schemeClr val="bg1"/>
                  </a:solidFill>
                  <a:latin typeface="Cerebri" panose="020B0604020202020204" charset="0"/>
                </a:rPr>
                <a:t>      </a:t>
              </a:r>
              <a:r>
                <a:rPr lang="en-US" sz="2000" b="1" dirty="0">
                  <a:solidFill>
                    <a:schemeClr val="bg1"/>
                  </a:solidFill>
                  <a:latin typeface="Barlow" panose="00000500000000000000" pitchFamily="50" charset="0"/>
                </a:rPr>
                <a:t>Warehouse</a:t>
              </a:r>
              <a:endParaRPr lang="en-CA" sz="2000" b="1" dirty="0">
                <a:solidFill>
                  <a:schemeClr val="bg1"/>
                </a:solidFill>
                <a:latin typeface="Barlow" panose="00000500000000000000" pitchFamily="50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9A0D9A-F442-EB44-66A6-A239AF84609B}"/>
                </a:ext>
              </a:extLst>
            </p:cNvPr>
            <p:cNvSpPr/>
            <p:nvPr/>
          </p:nvSpPr>
          <p:spPr>
            <a:xfrm>
              <a:off x="12728832" y="4392491"/>
              <a:ext cx="2282568" cy="761999"/>
            </a:xfrm>
            <a:prstGeom prst="rect">
              <a:avLst/>
            </a:prstGeom>
            <a:solidFill>
              <a:srgbClr val="4451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>
                  <a:solidFill>
                    <a:schemeClr val="bg1"/>
                  </a:solidFill>
                  <a:latin typeface="Cerebri" panose="020B0604020202020204" charset="0"/>
                </a:rPr>
                <a:t>    </a:t>
              </a:r>
              <a:r>
                <a:rPr lang="en-US" sz="2000" b="1" dirty="0">
                  <a:solidFill>
                    <a:schemeClr val="bg1"/>
                  </a:solidFill>
                  <a:latin typeface="Barlow" panose="00000500000000000000" pitchFamily="50" charset="0"/>
                </a:rPr>
                <a:t>Misc. Support</a:t>
              </a:r>
              <a:endParaRPr lang="en-CA" sz="2000" b="1" dirty="0">
                <a:solidFill>
                  <a:schemeClr val="bg1"/>
                </a:solidFill>
                <a:latin typeface="Barlow" panose="00000500000000000000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43BFB4-3357-B9F9-81D4-7CDB1CA06A93}"/>
                </a:ext>
              </a:extLst>
            </p:cNvPr>
            <p:cNvSpPr txBox="1"/>
            <p:nvPr/>
          </p:nvSpPr>
          <p:spPr>
            <a:xfrm>
              <a:off x="5646059" y="4562445"/>
              <a:ext cx="2040254" cy="372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Barlow" panose="00000500000000000000" pitchFamily="50" charset="0"/>
                </a:rPr>
                <a:t>Panel Assembly</a:t>
              </a:r>
              <a:endParaRPr lang="en-CA" sz="2000" b="1" dirty="0">
                <a:solidFill>
                  <a:schemeClr val="bg1"/>
                </a:solidFill>
                <a:latin typeface="Barlow" panose="00000500000000000000" pitchFamily="50" charset="0"/>
              </a:endParaRPr>
            </a:p>
          </p:txBody>
        </p:sp>
      </p:grpSp>
      <p:grpSp>
        <p:nvGrpSpPr>
          <p:cNvPr id="26" name="Group 3">
            <a:extLst>
              <a:ext uri="{FF2B5EF4-FFF2-40B4-BE49-F238E27FC236}">
                <a16:creationId xmlns:a16="http://schemas.microsoft.com/office/drawing/2014/main" id="{D6AE53EF-4DE7-09B6-EADE-57263F2EBBDA}"/>
              </a:ext>
            </a:extLst>
          </p:cNvPr>
          <p:cNvGrpSpPr/>
          <p:nvPr/>
        </p:nvGrpSpPr>
        <p:grpSpPr>
          <a:xfrm>
            <a:off x="0" y="9675834"/>
            <a:ext cx="18288000" cy="611166"/>
            <a:chOff x="0" y="0"/>
            <a:chExt cx="6671512" cy="222955"/>
          </a:xfrm>
          <a:solidFill>
            <a:srgbClr val="F05E22"/>
          </a:solidFill>
        </p:grpSpPr>
        <p:sp>
          <p:nvSpPr>
            <p:cNvPr id="27" name="Freeform 4">
              <a:extLst>
                <a:ext uri="{FF2B5EF4-FFF2-40B4-BE49-F238E27FC236}">
                  <a16:creationId xmlns:a16="http://schemas.microsoft.com/office/drawing/2014/main" id="{D1855EC8-581F-A1E9-133E-470FB5A096EA}"/>
                </a:ext>
              </a:extLst>
            </p:cNvPr>
            <p:cNvSpPr/>
            <p:nvPr/>
          </p:nvSpPr>
          <p:spPr>
            <a:xfrm>
              <a:off x="0" y="0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0B4DBF62-5257-F1E2-B412-A904D310C77E}"/>
              </a:ext>
            </a:extLst>
          </p:cNvPr>
          <p:cNvGrpSpPr/>
          <p:nvPr/>
        </p:nvGrpSpPr>
        <p:grpSpPr>
          <a:xfrm>
            <a:off x="0" y="9675834"/>
            <a:ext cx="9872106" cy="611166"/>
            <a:chOff x="0" y="0"/>
            <a:chExt cx="3601371" cy="222955"/>
          </a:xfrm>
          <a:solidFill>
            <a:srgbClr val="EF4723"/>
          </a:solidFill>
        </p:grpSpPr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7123473-8677-8135-E51D-B9B7E25C314D}"/>
                </a:ext>
              </a:extLst>
            </p:cNvPr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224B237-B252-CB20-7E1B-B045808F0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036" y="2476500"/>
            <a:ext cx="1345068" cy="94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3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43BF1FA5-6151-225E-32C4-1C862FB6AE60}"/>
              </a:ext>
            </a:extLst>
          </p:cNvPr>
          <p:cNvSpPr txBox="1"/>
          <p:nvPr/>
        </p:nvSpPr>
        <p:spPr>
          <a:xfrm>
            <a:off x="11497878" y="3240450"/>
            <a:ext cx="1429110" cy="1959190"/>
          </a:xfrm>
          <a:prstGeom prst="rect">
            <a:avLst/>
          </a:prstGeom>
        </p:spPr>
        <p:txBody>
          <a:bodyPr vert="horz" wrap="square" lIns="0" tIns="20002" rIns="0" bIns="0" rtlCol="0">
            <a:spAutoFit/>
          </a:bodyPr>
          <a:lstStyle/>
          <a:p>
            <a:pPr marL="18098" marR="7620">
              <a:spcBef>
                <a:spcPts val="158"/>
              </a:spcBef>
              <a:tabLst>
                <a:tab pos="237172" algn="l"/>
              </a:tabLst>
            </a:pP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Core A </a:t>
            </a:r>
            <a:br>
              <a:rPr lang="en-CA" sz="2100" spc="-16" dirty="0">
                <a:solidFill>
                  <a:srgbClr val="445160"/>
                </a:solidFill>
                <a:latin typeface="Barlow" panose="00000500000000000000" pitchFamily="50" charset="0"/>
              </a:rPr>
            </a:br>
            <a:r>
              <a:rPr lang="en-CA"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Stone</a:t>
            </a: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 A </a:t>
            </a:r>
            <a:r>
              <a:rPr lang="en-CA"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Stone</a:t>
            </a: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 B </a:t>
            </a:r>
            <a:r>
              <a:rPr lang="en-CA"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Stone</a:t>
            </a: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 C </a:t>
            </a:r>
            <a:r>
              <a:rPr lang="en-CA"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Stone</a:t>
            </a: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 D Pack &amp; Ship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7AB78D4-05BC-D205-16BB-9904A1CEFA7F}"/>
              </a:ext>
            </a:extLst>
          </p:cNvPr>
          <p:cNvSpPr txBox="1"/>
          <p:nvPr/>
        </p:nvSpPr>
        <p:spPr>
          <a:xfrm>
            <a:off x="6827703" y="3238450"/>
            <a:ext cx="1682663" cy="1661672"/>
          </a:xfrm>
          <a:prstGeom prst="rect">
            <a:avLst/>
          </a:prstGeom>
        </p:spPr>
        <p:txBody>
          <a:bodyPr vert="horz" wrap="square" lIns="0" tIns="20002" rIns="0" bIns="0" rtlCol="0">
            <a:spAutoFit/>
          </a:bodyPr>
          <a:lstStyle/>
          <a:p>
            <a:pPr marL="18098" marR="7620">
              <a:spcBef>
                <a:spcPts val="158"/>
              </a:spcBef>
              <a:tabLst>
                <a:tab pos="237172" algn="l"/>
              </a:tabLst>
            </a:pP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Vacuum Press</a:t>
            </a:r>
          </a:p>
          <a:p>
            <a:pPr marL="18098" marR="7620">
              <a:spcBef>
                <a:spcPts val="158"/>
              </a:spcBef>
              <a:tabLst>
                <a:tab pos="237172" algn="l"/>
              </a:tabLst>
            </a:pP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Paint Prep. Paint Booth Drying Area Wall Prep.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FCE8ABA-2050-8E12-AA75-3C7B552BAD2F}"/>
              </a:ext>
            </a:extLst>
          </p:cNvPr>
          <p:cNvSpPr txBox="1"/>
          <p:nvPr/>
        </p:nvSpPr>
        <p:spPr>
          <a:xfrm>
            <a:off x="2133600" y="3237053"/>
            <a:ext cx="1440636" cy="1312859"/>
          </a:xfrm>
          <a:prstGeom prst="rect">
            <a:avLst/>
          </a:prstGeom>
        </p:spPr>
        <p:txBody>
          <a:bodyPr vert="horz" wrap="square" lIns="0" tIns="20002" rIns="0" bIns="0" rtlCol="0">
            <a:spAutoFit/>
          </a:bodyPr>
          <a:lstStyle/>
          <a:p>
            <a:pPr marL="18098" marR="7620">
              <a:spcBef>
                <a:spcPts val="158"/>
              </a:spcBef>
              <a:tabLst>
                <a:tab pos="237172" algn="l"/>
              </a:tabLst>
            </a:pP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Cabinets Electrical Lumberyard MgO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8AF5CBF-37FF-1068-CD7E-BFC6BB9DA9C9}"/>
              </a:ext>
            </a:extLst>
          </p:cNvPr>
          <p:cNvSpPr txBox="1"/>
          <p:nvPr/>
        </p:nvSpPr>
        <p:spPr>
          <a:xfrm>
            <a:off x="11497878" y="6902560"/>
            <a:ext cx="4128076" cy="988732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098" marR="7620">
              <a:spcBef>
                <a:spcPts val="158"/>
              </a:spcBef>
              <a:tabLst>
                <a:tab pos="237172" algn="l"/>
              </a:tabLst>
            </a:pP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Pathways needed to transport people, inventory, or finished goods throughout the factory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847EB20-46E1-87F2-6890-0C3895830F27}"/>
              </a:ext>
            </a:extLst>
          </p:cNvPr>
          <p:cNvSpPr txBox="1"/>
          <p:nvPr/>
        </p:nvSpPr>
        <p:spPr>
          <a:xfrm>
            <a:off x="6827704" y="6905960"/>
            <a:ext cx="3239596" cy="1660711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098" marR="7620">
              <a:spcBef>
                <a:spcPts val="158"/>
              </a:spcBef>
              <a:tabLst>
                <a:tab pos="237172" algn="l"/>
              </a:tabLst>
            </a:pP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Offices</a:t>
            </a:r>
          </a:p>
          <a:p>
            <a:pPr marL="18098" marR="7620">
              <a:spcBef>
                <a:spcPts val="158"/>
              </a:spcBef>
              <a:tabLst>
                <a:tab pos="237172" algn="l"/>
              </a:tabLst>
            </a:pPr>
            <a:r>
              <a:rPr lang="en-CA"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Fort-Able</a:t>
            </a: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 Showroom Engineering &amp; Maintenance Supercar System Break/Locker/Restrooms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B3F46154-58E5-235B-8236-DC47A56C0BE3}"/>
              </a:ext>
            </a:extLst>
          </p:cNvPr>
          <p:cNvSpPr txBox="1"/>
          <p:nvPr/>
        </p:nvSpPr>
        <p:spPr>
          <a:xfrm>
            <a:off x="2133600" y="6901164"/>
            <a:ext cx="3133776" cy="66556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8098" marR="7620">
              <a:spcBef>
                <a:spcPts val="158"/>
              </a:spcBef>
              <a:tabLst>
                <a:tab pos="237172" algn="l"/>
              </a:tabLst>
            </a:pPr>
            <a:r>
              <a:rPr sz="2100" spc="-16" dirty="0">
                <a:solidFill>
                  <a:srgbClr val="445160"/>
                </a:solidFill>
                <a:latin typeface="Barlow" panose="00000500000000000000" pitchFamily="50" charset="0"/>
              </a:rPr>
              <a:t>Storage Racks (incl. aisles) Shipping/receiving Dock</a:t>
            </a: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90B750A-3F61-1B9D-B0AA-3F9DDC5E650A}"/>
              </a:ext>
            </a:extLst>
          </p:cNvPr>
          <p:cNvSpPr txBox="1"/>
          <p:nvPr/>
        </p:nvSpPr>
        <p:spPr>
          <a:xfrm>
            <a:off x="2151036" y="2438991"/>
            <a:ext cx="4179414" cy="523220"/>
          </a:xfrm>
          <a:prstGeom prst="rect">
            <a:avLst/>
          </a:prstGeom>
          <a:solidFill>
            <a:srgbClr val="445160"/>
          </a:solidFill>
        </p:spPr>
        <p:txBody>
          <a:bodyPr vert="horz" wrap="square" lIns="0" tIns="91440" rIns="0" bIns="0" rtlCol="0">
            <a:spAutoFit/>
          </a:bodyPr>
          <a:lstStyle/>
          <a:p>
            <a:pPr marL="161926">
              <a:spcBef>
                <a:spcPts val="720"/>
              </a:spcBef>
            </a:pPr>
            <a:r>
              <a:rPr lang="en-CA" sz="2800" b="1" spc="-210" dirty="0">
                <a:solidFill>
                  <a:schemeClr val="bg1"/>
                </a:solidFill>
                <a:latin typeface="Barlow" panose="00000500000000000000" pitchFamily="50" charset="0"/>
              </a:rPr>
              <a:t>Sub-</a:t>
            </a:r>
            <a:r>
              <a:rPr lang="en-CA" sz="2800" b="1" spc="-76" dirty="0">
                <a:solidFill>
                  <a:schemeClr val="bg1"/>
                </a:solidFill>
                <a:latin typeface="Barlow" panose="00000500000000000000" pitchFamily="50" charset="0"/>
              </a:rPr>
              <a:t>assembly</a:t>
            </a:r>
            <a:endParaRPr sz="2800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D4C3863E-4B05-85C8-BD2D-4A83E2786839}"/>
              </a:ext>
            </a:extLst>
          </p:cNvPr>
          <p:cNvSpPr txBox="1"/>
          <p:nvPr/>
        </p:nvSpPr>
        <p:spPr>
          <a:xfrm>
            <a:off x="6848243" y="2476500"/>
            <a:ext cx="4179414" cy="523220"/>
          </a:xfrm>
          <a:prstGeom prst="rect">
            <a:avLst/>
          </a:prstGeom>
          <a:solidFill>
            <a:srgbClr val="445160"/>
          </a:solidFill>
        </p:spPr>
        <p:txBody>
          <a:bodyPr vert="horz" wrap="square" lIns="0" tIns="91440" rIns="0" bIns="0" rtlCol="0">
            <a:spAutoFit/>
          </a:bodyPr>
          <a:lstStyle/>
          <a:p>
            <a:pPr marL="161926">
              <a:spcBef>
                <a:spcPts val="720"/>
              </a:spcBef>
            </a:pPr>
            <a:r>
              <a:rPr sz="2800" b="1" spc="-210" dirty="0">
                <a:solidFill>
                  <a:schemeClr val="bg1"/>
                </a:solidFill>
                <a:latin typeface="Barlow" panose="00000500000000000000" pitchFamily="50" charset="0"/>
              </a:rPr>
              <a:t>Panel Assembly</a:t>
            </a: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A237D2D5-E878-1318-7BD5-49D331B6C294}"/>
              </a:ext>
            </a:extLst>
          </p:cNvPr>
          <p:cNvSpPr txBox="1"/>
          <p:nvPr/>
        </p:nvSpPr>
        <p:spPr>
          <a:xfrm>
            <a:off x="11517786" y="2476500"/>
            <a:ext cx="4179414" cy="523220"/>
          </a:xfrm>
          <a:prstGeom prst="rect">
            <a:avLst/>
          </a:prstGeom>
          <a:solidFill>
            <a:srgbClr val="445160"/>
          </a:solidFill>
        </p:spPr>
        <p:txBody>
          <a:bodyPr vert="horz" wrap="square" lIns="0" tIns="91440" rIns="0" bIns="0" rtlCol="0">
            <a:spAutoFit/>
          </a:bodyPr>
          <a:lstStyle/>
          <a:p>
            <a:pPr marL="161926">
              <a:spcBef>
                <a:spcPts val="720"/>
              </a:spcBef>
            </a:pPr>
            <a:r>
              <a:rPr sz="2800" b="1" spc="-210" dirty="0">
                <a:solidFill>
                  <a:schemeClr val="bg1"/>
                </a:solidFill>
                <a:latin typeface="Barlow" panose="00000500000000000000" pitchFamily="50" charset="0"/>
              </a:rPr>
              <a:t>Final Assembly</a:t>
            </a: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75AC1DBF-00A3-43F4-6D8A-1501A2ECFBED}"/>
              </a:ext>
            </a:extLst>
          </p:cNvPr>
          <p:cNvSpPr txBox="1"/>
          <p:nvPr/>
        </p:nvSpPr>
        <p:spPr>
          <a:xfrm>
            <a:off x="6848243" y="6137215"/>
            <a:ext cx="4179414" cy="523220"/>
          </a:xfrm>
          <a:prstGeom prst="rect">
            <a:avLst/>
          </a:prstGeom>
          <a:solidFill>
            <a:srgbClr val="445160"/>
          </a:solidFill>
        </p:spPr>
        <p:txBody>
          <a:bodyPr vert="horz" wrap="square" lIns="0" tIns="91440" rIns="0" bIns="0" rtlCol="0">
            <a:spAutoFit/>
          </a:bodyPr>
          <a:lstStyle/>
          <a:p>
            <a:pPr marL="161926">
              <a:spcBef>
                <a:spcPts val="720"/>
              </a:spcBef>
            </a:pPr>
            <a:r>
              <a:rPr sz="2800" b="1" spc="-210" dirty="0">
                <a:solidFill>
                  <a:schemeClr val="bg1"/>
                </a:solidFill>
                <a:latin typeface="Barlow" panose="00000500000000000000" pitchFamily="50" charset="0"/>
              </a:rPr>
              <a:t>Misc. Support</a:t>
            </a: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2560ACB9-2B64-9876-6236-B6A06B0926E2}"/>
              </a:ext>
            </a:extLst>
          </p:cNvPr>
          <p:cNvSpPr txBox="1"/>
          <p:nvPr/>
        </p:nvSpPr>
        <p:spPr>
          <a:xfrm>
            <a:off x="6827703" y="5704499"/>
            <a:ext cx="1289762" cy="343363"/>
          </a:xfrm>
          <a:prstGeom prst="rect">
            <a:avLst/>
          </a:prstGeom>
        </p:spPr>
        <p:txBody>
          <a:bodyPr vert="horz" wrap="square" lIns="0" tIns="20002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lang="en-CA" sz="2100" b="1" spc="-38" dirty="0">
                <a:solidFill>
                  <a:srgbClr val="445160"/>
                </a:solidFill>
              </a:rPr>
              <a:t>20</a:t>
            </a:r>
            <a:r>
              <a:rPr sz="2100" b="1" spc="-38" dirty="0">
                <a:solidFill>
                  <a:srgbClr val="445160"/>
                </a:solidFill>
              </a:rPr>
              <a:t>,000 SF</a:t>
            </a: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0FDC4DF4-C23C-7FDB-F27F-D04E9D31E8A8}"/>
              </a:ext>
            </a:extLst>
          </p:cNvPr>
          <p:cNvSpPr txBox="1"/>
          <p:nvPr/>
        </p:nvSpPr>
        <p:spPr>
          <a:xfrm>
            <a:off x="11517786" y="6137215"/>
            <a:ext cx="4179414" cy="523220"/>
          </a:xfrm>
          <a:prstGeom prst="rect">
            <a:avLst/>
          </a:prstGeom>
          <a:solidFill>
            <a:srgbClr val="445160"/>
          </a:solidFill>
        </p:spPr>
        <p:txBody>
          <a:bodyPr vert="horz" wrap="square" lIns="0" tIns="91440" rIns="0" bIns="0" rtlCol="0">
            <a:spAutoFit/>
          </a:bodyPr>
          <a:lstStyle/>
          <a:p>
            <a:pPr marL="161926">
              <a:spcBef>
                <a:spcPts val="720"/>
              </a:spcBef>
            </a:pPr>
            <a:r>
              <a:rPr sz="2800" b="1" spc="-210" dirty="0">
                <a:solidFill>
                  <a:schemeClr val="bg1"/>
                </a:solidFill>
                <a:latin typeface="Barlow" panose="00000500000000000000" pitchFamily="50" charset="0"/>
              </a:rPr>
              <a:t>Logistics</a:t>
            </a: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28B896A2-B5FC-16B1-BEEB-85EFF79F9299}"/>
              </a:ext>
            </a:extLst>
          </p:cNvPr>
          <p:cNvSpPr txBox="1"/>
          <p:nvPr/>
        </p:nvSpPr>
        <p:spPr>
          <a:xfrm>
            <a:off x="11497881" y="5704499"/>
            <a:ext cx="1416535" cy="343363"/>
          </a:xfrm>
          <a:prstGeom prst="rect">
            <a:avLst/>
          </a:prstGeom>
        </p:spPr>
        <p:txBody>
          <a:bodyPr vert="horz" wrap="square" lIns="0" tIns="20002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lang="en-CA" sz="2100" b="1" spc="-38" dirty="0">
                <a:solidFill>
                  <a:srgbClr val="445160"/>
                </a:solidFill>
              </a:rPr>
              <a:t>20,000</a:t>
            </a:r>
            <a:r>
              <a:rPr sz="2100" b="1" spc="-38" dirty="0">
                <a:solidFill>
                  <a:srgbClr val="445160"/>
                </a:solidFill>
              </a:rPr>
              <a:t> SF*</a:t>
            </a: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95F5FDEF-5F5E-6FB4-7086-EF3269C37F9C}"/>
              </a:ext>
            </a:extLst>
          </p:cNvPr>
          <p:cNvSpPr txBox="1"/>
          <p:nvPr/>
        </p:nvSpPr>
        <p:spPr>
          <a:xfrm>
            <a:off x="2158582" y="6137215"/>
            <a:ext cx="4179414" cy="523220"/>
          </a:xfrm>
          <a:prstGeom prst="rect">
            <a:avLst/>
          </a:prstGeom>
          <a:solidFill>
            <a:srgbClr val="445160"/>
          </a:solidFill>
        </p:spPr>
        <p:txBody>
          <a:bodyPr vert="horz" wrap="square" lIns="0" tIns="91440" rIns="0" bIns="0" rtlCol="0">
            <a:spAutoFit/>
          </a:bodyPr>
          <a:lstStyle/>
          <a:p>
            <a:pPr marL="161926">
              <a:spcBef>
                <a:spcPts val="720"/>
              </a:spcBef>
            </a:pPr>
            <a:r>
              <a:rPr sz="2800" b="1" spc="-210" dirty="0">
                <a:solidFill>
                  <a:schemeClr val="bg1"/>
                </a:solidFill>
                <a:latin typeface="Barlow" panose="00000500000000000000" pitchFamily="50" charset="0"/>
              </a:rPr>
              <a:t>Warehouse</a:t>
            </a: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1FBF0E1B-697F-A96F-0695-E849E7CAE05B}"/>
              </a:ext>
            </a:extLst>
          </p:cNvPr>
          <p:cNvSpPr txBox="1"/>
          <p:nvPr/>
        </p:nvSpPr>
        <p:spPr>
          <a:xfrm>
            <a:off x="2138629" y="5704499"/>
            <a:ext cx="1289762" cy="343363"/>
          </a:xfrm>
          <a:prstGeom prst="rect">
            <a:avLst/>
          </a:prstGeom>
        </p:spPr>
        <p:txBody>
          <a:bodyPr vert="horz" wrap="square" lIns="0" tIns="20002" rIns="0" bIns="0" rtlCol="0">
            <a:spAutoFit/>
          </a:bodyPr>
          <a:lstStyle/>
          <a:p>
            <a:pPr marL="19050">
              <a:spcBef>
                <a:spcPts val="158"/>
              </a:spcBef>
            </a:pPr>
            <a:r>
              <a:rPr sz="2100" b="1" spc="-38" dirty="0">
                <a:solidFill>
                  <a:srgbClr val="445160"/>
                </a:solidFill>
              </a:rPr>
              <a:t>1</a:t>
            </a:r>
            <a:r>
              <a:rPr lang="en-CA" sz="2100" b="1" spc="-38" dirty="0">
                <a:solidFill>
                  <a:srgbClr val="445160"/>
                </a:solidFill>
              </a:rPr>
              <a:t>5,000</a:t>
            </a:r>
            <a:r>
              <a:rPr sz="2100" b="1" spc="-158" dirty="0">
                <a:solidFill>
                  <a:srgbClr val="445160"/>
                </a:solidFill>
              </a:rPr>
              <a:t> </a:t>
            </a:r>
            <a:r>
              <a:rPr sz="2100" b="1" spc="-166" dirty="0">
                <a:solidFill>
                  <a:srgbClr val="445160"/>
                </a:solidFill>
              </a:rPr>
              <a:t>SF</a:t>
            </a:r>
            <a:endParaRPr sz="2100" dirty="0">
              <a:solidFill>
                <a:srgbClr val="445160"/>
              </a:solidFill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DE8BE9EF-FC02-45A5-74A3-F972118AEF10}"/>
              </a:ext>
            </a:extLst>
          </p:cNvPr>
          <p:cNvSpPr/>
          <p:nvPr/>
        </p:nvSpPr>
        <p:spPr>
          <a:xfrm>
            <a:off x="2151036" y="9155449"/>
            <a:ext cx="13540926" cy="820084"/>
          </a:xfrm>
          <a:custGeom>
            <a:avLst/>
            <a:gdLst/>
            <a:ahLst/>
            <a:cxnLst/>
            <a:rect l="l" t="t" r="r" b="b"/>
            <a:pathLst>
              <a:path w="8206740" h="521335">
                <a:moveTo>
                  <a:pt x="8206740" y="0"/>
                </a:moveTo>
                <a:lnTo>
                  <a:pt x="0" y="0"/>
                </a:lnTo>
                <a:lnTo>
                  <a:pt x="0" y="521207"/>
                </a:lnTo>
                <a:lnTo>
                  <a:pt x="8206740" y="521207"/>
                </a:lnTo>
                <a:lnTo>
                  <a:pt x="8206740" y="0"/>
                </a:lnTo>
                <a:close/>
              </a:path>
            </a:pathLst>
          </a:custGeom>
          <a:solidFill>
            <a:srgbClr val="F05E22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14B023DB-36F7-9893-C060-FCE5A09A84E8}"/>
              </a:ext>
            </a:extLst>
          </p:cNvPr>
          <p:cNvSpPr txBox="1"/>
          <p:nvPr/>
        </p:nvSpPr>
        <p:spPr>
          <a:xfrm>
            <a:off x="2151036" y="9155449"/>
            <a:ext cx="13540926" cy="576120"/>
          </a:xfrm>
          <a:prstGeom prst="rect">
            <a:avLst/>
          </a:prstGeom>
        </p:spPr>
        <p:txBody>
          <a:bodyPr vert="horz" wrap="square" lIns="0" tIns="159068" rIns="0" bIns="0" rtlCol="0">
            <a:spAutoFit/>
          </a:bodyPr>
          <a:lstStyle/>
          <a:p>
            <a:pPr algn="ctr">
              <a:spcBef>
                <a:spcPts val="1252"/>
              </a:spcBef>
            </a:pPr>
            <a:r>
              <a:rPr sz="2700" b="1" spc="-38" dirty="0">
                <a:solidFill>
                  <a:srgbClr val="FFFFFF"/>
                </a:solidFill>
                <a:latin typeface="Barlow" panose="00000500000000000000" pitchFamily="50" charset="0"/>
              </a:rPr>
              <a:t>1</a:t>
            </a:r>
            <a:r>
              <a:rPr lang="en-CA" sz="2700" b="1" spc="-38" dirty="0">
                <a:solidFill>
                  <a:srgbClr val="FFFFFF"/>
                </a:solidFill>
                <a:latin typeface="Barlow" panose="00000500000000000000" pitchFamily="50" charset="0"/>
              </a:rPr>
              <a:t>00,0</a:t>
            </a:r>
            <a:r>
              <a:rPr sz="2700" b="1" spc="-38" dirty="0">
                <a:solidFill>
                  <a:srgbClr val="FFFFFF"/>
                </a:solidFill>
                <a:latin typeface="Barlow" panose="00000500000000000000" pitchFamily="50" charset="0"/>
              </a:rPr>
              <a:t>00</a:t>
            </a:r>
            <a:r>
              <a:rPr sz="2700" b="1" spc="-232" dirty="0">
                <a:solidFill>
                  <a:srgbClr val="FFFFFF"/>
                </a:solidFill>
                <a:latin typeface="Barlow" panose="00000500000000000000" pitchFamily="50" charset="0"/>
              </a:rPr>
              <a:t> </a:t>
            </a:r>
            <a:r>
              <a:rPr sz="2700" b="1" spc="-210" dirty="0">
                <a:solidFill>
                  <a:srgbClr val="FFFFFF"/>
                </a:solidFill>
                <a:latin typeface="Barlow" panose="00000500000000000000" pitchFamily="50" charset="0"/>
              </a:rPr>
              <a:t>SF</a:t>
            </a:r>
            <a:r>
              <a:rPr sz="2700" b="1" spc="226" dirty="0">
                <a:solidFill>
                  <a:srgbClr val="FFFFFF"/>
                </a:solidFill>
                <a:latin typeface="Barlow" panose="00000500000000000000" pitchFamily="50" charset="0"/>
              </a:rPr>
              <a:t> </a:t>
            </a:r>
            <a:r>
              <a:rPr sz="2700" b="1" spc="-226" dirty="0">
                <a:solidFill>
                  <a:srgbClr val="FFFFFF"/>
                </a:solidFill>
                <a:latin typeface="Barlow" panose="00000500000000000000" pitchFamily="50" charset="0"/>
              </a:rPr>
              <a:t>Factory</a:t>
            </a:r>
            <a:r>
              <a:rPr sz="2700" b="1" spc="-442" dirty="0">
                <a:solidFill>
                  <a:srgbClr val="FFFFFF"/>
                </a:solidFill>
                <a:latin typeface="Barlow" panose="00000500000000000000" pitchFamily="50" charset="0"/>
              </a:rPr>
              <a:t> </a:t>
            </a:r>
            <a:r>
              <a:rPr sz="2700" b="1" spc="-76" dirty="0">
                <a:solidFill>
                  <a:srgbClr val="FFFFFF"/>
                </a:solidFill>
                <a:latin typeface="Barlow" panose="00000500000000000000" pitchFamily="50" charset="0"/>
              </a:rPr>
              <a:t>*</a:t>
            </a:r>
            <a:endParaRPr sz="2700" dirty="0">
              <a:latin typeface="Barlow" panose="00000500000000000000" pitchFamily="50" charset="0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793E9024-2FF3-9519-39ED-766B9E1A2FD7}"/>
              </a:ext>
            </a:extLst>
          </p:cNvPr>
          <p:cNvSpPr/>
          <p:nvPr/>
        </p:nvSpPr>
        <p:spPr>
          <a:xfrm>
            <a:off x="8746739" y="9136270"/>
            <a:ext cx="357277" cy="170810"/>
          </a:xfrm>
          <a:custGeom>
            <a:avLst/>
            <a:gdLst/>
            <a:ahLst/>
            <a:cxnLst/>
            <a:rect l="l" t="t" r="r" b="b"/>
            <a:pathLst>
              <a:path w="216535" h="108585">
                <a:moveTo>
                  <a:pt x="216408" y="0"/>
                </a:moveTo>
                <a:lnTo>
                  <a:pt x="0" y="0"/>
                </a:lnTo>
                <a:lnTo>
                  <a:pt x="108204" y="108204"/>
                </a:lnTo>
                <a:lnTo>
                  <a:pt x="216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2E8CDB-3CE2-82ED-F8EB-A79489AF0599}"/>
              </a:ext>
            </a:extLst>
          </p:cNvPr>
          <p:cNvSpPr txBox="1"/>
          <p:nvPr/>
        </p:nvSpPr>
        <p:spPr>
          <a:xfrm>
            <a:off x="3665852" y="437241"/>
            <a:ext cx="9144000" cy="1611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265"/>
              </a:lnSpc>
              <a:spcBef>
                <a:spcPts val="158"/>
              </a:spcBef>
            </a:pPr>
            <a:r>
              <a:rPr lang="en-CA" sz="7200" dirty="0">
                <a:solidFill>
                  <a:srgbClr val="445160"/>
                </a:solidFill>
                <a:latin typeface="Barlow Black" panose="00000A00000000000000" pitchFamily="50" charset="0"/>
              </a:rPr>
              <a:t>Square Footage</a:t>
            </a: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6D3CC256-CDFE-FBB5-98B6-EF1BA96DED1F}"/>
              </a:ext>
            </a:extLst>
          </p:cNvPr>
          <p:cNvSpPr/>
          <p:nvPr/>
        </p:nvSpPr>
        <p:spPr>
          <a:xfrm>
            <a:off x="2158582" y="2017867"/>
            <a:ext cx="13540926" cy="45719"/>
          </a:xfrm>
          <a:custGeom>
            <a:avLst/>
            <a:gdLst/>
            <a:ahLst/>
            <a:cxnLst/>
            <a:rect l="l" t="t" r="r" b="b"/>
            <a:pathLst>
              <a:path w="8437245">
                <a:moveTo>
                  <a:pt x="0" y="0"/>
                </a:moveTo>
                <a:lnTo>
                  <a:pt x="8437245" y="0"/>
                </a:lnTo>
              </a:path>
            </a:pathLst>
          </a:custGeom>
          <a:ln>
            <a:solidFill>
              <a:srgbClr val="6A7759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sz="2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4D659E-C1BC-FD13-8619-578A9F348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777" y="1044443"/>
            <a:ext cx="1192230" cy="8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6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A5050D8-A29C-6EB4-6C25-83BF937C4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74436"/>
              </p:ext>
            </p:extLst>
          </p:nvPr>
        </p:nvGraphicFramePr>
        <p:xfrm>
          <a:off x="1424758" y="1562100"/>
          <a:ext cx="15644041" cy="82838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47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4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1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1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77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3200" b="1" spc="-130" dirty="0">
                          <a:solidFill>
                            <a:srgbClr val="FFFFFF"/>
                          </a:solidFill>
                          <a:latin typeface="Barlow" panose="00000500000000000000" pitchFamily="50" charset="0"/>
                        </a:rPr>
                        <a:t>Major</a:t>
                      </a:r>
                      <a:r>
                        <a:rPr sz="3200" b="1" spc="-140" dirty="0">
                          <a:solidFill>
                            <a:srgbClr val="FFFFFF"/>
                          </a:solidFill>
                          <a:latin typeface="Barlow" panose="00000500000000000000" pitchFamily="50" charset="0"/>
                        </a:rPr>
                        <a:t> </a:t>
                      </a:r>
                      <a:r>
                        <a:rPr sz="3200" b="1" spc="-114" dirty="0">
                          <a:solidFill>
                            <a:srgbClr val="FFFFFF"/>
                          </a:solidFill>
                          <a:latin typeface="Barlow" panose="00000500000000000000" pitchFamily="50" charset="0"/>
                        </a:rPr>
                        <a:t>Items</a:t>
                      </a:r>
                      <a:r>
                        <a:rPr sz="3200" b="1" spc="-130" dirty="0">
                          <a:solidFill>
                            <a:srgbClr val="FFFFFF"/>
                          </a:solidFill>
                          <a:latin typeface="Barlow" panose="00000500000000000000" pitchFamily="50" charset="0"/>
                        </a:rPr>
                        <a:t> </a:t>
                      </a:r>
                      <a:r>
                        <a:rPr sz="3200" b="1" spc="-140" dirty="0">
                          <a:solidFill>
                            <a:srgbClr val="FFFFFF"/>
                          </a:solidFill>
                          <a:latin typeface="Barlow" panose="00000500000000000000" pitchFamily="50" charset="0"/>
                        </a:rPr>
                        <a:t>Stored</a:t>
                      </a:r>
                      <a:r>
                        <a:rPr sz="3200" b="1" spc="-100" dirty="0">
                          <a:solidFill>
                            <a:srgbClr val="FFFFFF"/>
                          </a:solidFill>
                          <a:latin typeface="Barlow" panose="00000500000000000000" pitchFamily="50" charset="0"/>
                        </a:rPr>
                        <a:t> </a:t>
                      </a:r>
                      <a:r>
                        <a:rPr sz="3200" b="1" spc="-135" dirty="0">
                          <a:solidFill>
                            <a:srgbClr val="FFFFFF"/>
                          </a:solidFill>
                          <a:latin typeface="Barlow" panose="00000500000000000000" pitchFamily="50" charset="0"/>
                        </a:rPr>
                        <a:t>in</a:t>
                      </a:r>
                      <a:r>
                        <a:rPr sz="3200" b="1" spc="-155" dirty="0">
                          <a:solidFill>
                            <a:srgbClr val="FFFFFF"/>
                          </a:solidFill>
                          <a:latin typeface="Barlow" panose="00000500000000000000" pitchFamily="50" charset="0"/>
                        </a:rPr>
                        <a:t> </a:t>
                      </a:r>
                      <a:r>
                        <a:rPr sz="3200" b="1" spc="-45" dirty="0">
                          <a:solidFill>
                            <a:srgbClr val="FFFFFF"/>
                          </a:solidFill>
                          <a:latin typeface="Barlow" panose="00000500000000000000" pitchFamily="50" charset="0"/>
                        </a:rPr>
                        <a:t>Warehouse</a:t>
                      </a:r>
                      <a:endParaRPr sz="3200" dirty="0">
                        <a:latin typeface="Barlow" panose="00000500000000000000" pitchFamily="50" charset="0"/>
                        <a:cs typeface="Arial"/>
                      </a:endParaRPr>
                    </a:p>
                  </a:txBody>
                  <a:tcPr marL="0" marR="0" marT="20002" marB="0">
                    <a:solidFill>
                      <a:srgbClr val="4451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30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1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8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7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77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 dirty="0">
                        <a:latin typeface="Cerebri" panose="020B0604020202020204" charset="0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6" name="object 66">
            <a:extLst>
              <a:ext uri="{FF2B5EF4-FFF2-40B4-BE49-F238E27FC236}">
                <a16:creationId xmlns:a16="http://schemas.microsoft.com/office/drawing/2014/main" id="{1DC947B8-9BC1-DC4A-D6E9-23AAAFE48A2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6948" y="7956289"/>
            <a:ext cx="2380298" cy="390904"/>
          </a:xfrm>
          <a:prstGeom prst="rect">
            <a:avLst/>
          </a:prstGeom>
        </p:spPr>
      </p:pic>
      <p:pic>
        <p:nvPicPr>
          <p:cNvPr id="52" name="object 52">
            <a:extLst>
              <a:ext uri="{FF2B5EF4-FFF2-40B4-BE49-F238E27FC236}">
                <a16:creationId xmlns:a16="http://schemas.microsoft.com/office/drawing/2014/main" id="{E0DF9D08-B363-CAB3-8C91-E14000236C9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9348" y="5772266"/>
            <a:ext cx="1083451" cy="412475"/>
          </a:xfrm>
          <a:prstGeom prst="rect">
            <a:avLst/>
          </a:prstGeom>
        </p:spPr>
      </p:pic>
      <p:pic>
        <p:nvPicPr>
          <p:cNvPr id="53" name="object 53">
            <a:extLst>
              <a:ext uri="{FF2B5EF4-FFF2-40B4-BE49-F238E27FC236}">
                <a16:creationId xmlns:a16="http://schemas.microsoft.com/office/drawing/2014/main" id="{9A946B61-4DA9-6B83-CB0A-7AF6C8DC74D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25213" y="6359339"/>
            <a:ext cx="3370072" cy="412956"/>
          </a:xfrm>
          <a:prstGeom prst="rect">
            <a:avLst/>
          </a:prstGeom>
        </p:spPr>
      </p:pic>
      <p:pic>
        <p:nvPicPr>
          <p:cNvPr id="54" name="object 54">
            <a:extLst>
              <a:ext uri="{FF2B5EF4-FFF2-40B4-BE49-F238E27FC236}">
                <a16:creationId xmlns:a16="http://schemas.microsoft.com/office/drawing/2014/main" id="{37DE6843-6171-9F03-FB4A-04741DE212C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5447" y="6611524"/>
            <a:ext cx="1462959" cy="412475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CAAF38E7-0FD7-3B2F-D227-B7E56C558BCA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8995" y="2393770"/>
            <a:ext cx="3396942" cy="412473"/>
          </a:xfrm>
          <a:prstGeom prst="rect">
            <a:avLst/>
          </a:prstGeom>
        </p:spPr>
      </p:pic>
      <p:grpSp>
        <p:nvGrpSpPr>
          <p:cNvPr id="6" name="object 5">
            <a:extLst>
              <a:ext uri="{FF2B5EF4-FFF2-40B4-BE49-F238E27FC236}">
                <a16:creationId xmlns:a16="http://schemas.microsoft.com/office/drawing/2014/main" id="{6623ECD0-1CF5-36D8-B4D9-7B037B8855E6}"/>
              </a:ext>
            </a:extLst>
          </p:cNvPr>
          <p:cNvGrpSpPr/>
          <p:nvPr/>
        </p:nvGrpSpPr>
        <p:grpSpPr>
          <a:xfrm>
            <a:off x="6256857" y="2324101"/>
            <a:ext cx="2472196" cy="413079"/>
            <a:chOff x="3027932" y="1807717"/>
            <a:chExt cx="1600709" cy="260603"/>
          </a:xfrm>
        </p:grpSpPr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4073D8DB-14A6-0679-596F-1CA07BC1AD2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7932" y="1807717"/>
              <a:ext cx="1027391" cy="260603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919A08F7-79EE-1B0A-4C9D-479F7B061C2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86783" y="1807717"/>
              <a:ext cx="641858" cy="260603"/>
            </a:xfrm>
            <a:prstGeom prst="rect">
              <a:avLst/>
            </a:prstGeom>
          </p:spPr>
        </p:pic>
      </p:grpSp>
      <p:pic>
        <p:nvPicPr>
          <p:cNvPr id="9" name="object 8">
            <a:extLst>
              <a:ext uri="{FF2B5EF4-FFF2-40B4-BE49-F238E27FC236}">
                <a16:creationId xmlns:a16="http://schemas.microsoft.com/office/drawing/2014/main" id="{51DAC052-D596-CC84-B709-979A4BFAABD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92470" y="2324100"/>
            <a:ext cx="1004020" cy="412473"/>
          </a:xfrm>
          <a:prstGeom prst="rect">
            <a:avLst/>
          </a:prstGeom>
        </p:spPr>
      </p:pic>
      <p:pic>
        <p:nvPicPr>
          <p:cNvPr id="10" name="object 9">
            <a:extLst>
              <a:ext uri="{FF2B5EF4-FFF2-40B4-BE49-F238E27FC236}">
                <a16:creationId xmlns:a16="http://schemas.microsoft.com/office/drawing/2014/main" id="{E092E826-D920-B54A-A04C-CA0106A4DFA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29607" y="3015581"/>
            <a:ext cx="1675856" cy="412473"/>
          </a:xfrm>
          <a:prstGeom prst="rect">
            <a:avLst/>
          </a:prstGeom>
        </p:spPr>
      </p:pic>
      <p:grpSp>
        <p:nvGrpSpPr>
          <p:cNvPr id="11" name="object 10">
            <a:extLst>
              <a:ext uri="{FF2B5EF4-FFF2-40B4-BE49-F238E27FC236}">
                <a16:creationId xmlns:a16="http://schemas.microsoft.com/office/drawing/2014/main" id="{DE6A0B20-E09A-8BB4-6CD7-CC75B5DDEA04}"/>
              </a:ext>
            </a:extLst>
          </p:cNvPr>
          <p:cNvGrpSpPr/>
          <p:nvPr/>
        </p:nvGrpSpPr>
        <p:grpSpPr>
          <a:xfrm>
            <a:off x="6136826" y="3015582"/>
            <a:ext cx="2712455" cy="413079"/>
            <a:chOff x="2950211" y="2244598"/>
            <a:chExt cx="1756155" cy="260603"/>
          </a:xfrm>
        </p:grpSpPr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A5CDDC99-A5A0-3636-E372-A9E7561D836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50211" y="2244598"/>
              <a:ext cx="1188643" cy="260603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6EA410A7-97DD-EC1D-CAC2-5B7AF251EA7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64508" y="2244598"/>
              <a:ext cx="641858" cy="260603"/>
            </a:xfrm>
            <a:prstGeom prst="rect">
              <a:avLst/>
            </a:prstGeom>
          </p:spPr>
        </p:pic>
      </p:grpSp>
      <p:pic>
        <p:nvPicPr>
          <p:cNvPr id="14" name="object 13">
            <a:extLst>
              <a:ext uri="{FF2B5EF4-FFF2-40B4-BE49-F238E27FC236}">
                <a16:creationId xmlns:a16="http://schemas.microsoft.com/office/drawing/2014/main" id="{8F785BF3-1FFA-C8EE-8FF8-465566617868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72336" y="3015581"/>
            <a:ext cx="2029338" cy="412473"/>
          </a:xfrm>
          <a:prstGeom prst="rect">
            <a:avLst/>
          </a:prstGeom>
        </p:spPr>
      </p:pic>
      <p:pic>
        <p:nvPicPr>
          <p:cNvPr id="15" name="object 14">
            <a:extLst>
              <a:ext uri="{FF2B5EF4-FFF2-40B4-BE49-F238E27FC236}">
                <a16:creationId xmlns:a16="http://schemas.microsoft.com/office/drawing/2014/main" id="{7009A5B5-3087-CA71-DB34-8E7BF523612C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010776" y="3706859"/>
            <a:ext cx="1713887" cy="412473"/>
          </a:xfrm>
          <a:prstGeom prst="rect">
            <a:avLst/>
          </a:prstGeom>
        </p:spPr>
      </p:pic>
      <p:grpSp>
        <p:nvGrpSpPr>
          <p:cNvPr id="16" name="object 15">
            <a:extLst>
              <a:ext uri="{FF2B5EF4-FFF2-40B4-BE49-F238E27FC236}">
                <a16:creationId xmlns:a16="http://schemas.microsoft.com/office/drawing/2014/main" id="{7CDAC9ED-3E5F-8080-9EF3-09EE8B9E2BE9}"/>
              </a:ext>
            </a:extLst>
          </p:cNvPr>
          <p:cNvGrpSpPr/>
          <p:nvPr/>
        </p:nvGrpSpPr>
        <p:grpSpPr>
          <a:xfrm>
            <a:off x="6040331" y="3706860"/>
            <a:ext cx="2900738" cy="413079"/>
            <a:chOff x="2887725" y="2681351"/>
            <a:chExt cx="1877759" cy="260603"/>
          </a:xfrm>
        </p:grpSpPr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0DFF43A6-36D4-8501-5876-509930AD483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87725" y="2681351"/>
              <a:ext cx="901039" cy="260603"/>
            </a:xfrm>
            <a:prstGeom prst="rect">
              <a:avLst/>
            </a:prstGeom>
          </p:spPr>
        </p:pic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C1BA88F6-7BBA-005D-AC6D-327242A2B485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4402" y="2681351"/>
              <a:ext cx="1041082" cy="260603"/>
            </a:xfrm>
            <a:prstGeom prst="rect">
              <a:avLst/>
            </a:prstGeom>
          </p:spPr>
        </p:pic>
      </p:grpSp>
      <p:grpSp>
        <p:nvGrpSpPr>
          <p:cNvPr id="19" name="object 18">
            <a:extLst>
              <a:ext uri="{FF2B5EF4-FFF2-40B4-BE49-F238E27FC236}">
                <a16:creationId xmlns:a16="http://schemas.microsoft.com/office/drawing/2014/main" id="{A8B2CDBB-E2AD-BCBD-37FF-E889D731149E}"/>
              </a:ext>
            </a:extLst>
          </p:cNvPr>
          <p:cNvGrpSpPr/>
          <p:nvPr/>
        </p:nvGrpSpPr>
        <p:grpSpPr>
          <a:xfrm>
            <a:off x="9780497" y="3706860"/>
            <a:ext cx="2647732" cy="413079"/>
            <a:chOff x="5309611" y="2681351"/>
            <a:chExt cx="1713995" cy="260603"/>
          </a:xfrm>
        </p:grpSpPr>
        <p:pic>
          <p:nvPicPr>
            <p:cNvPr id="20" name="object 19">
              <a:extLst>
                <a:ext uri="{FF2B5EF4-FFF2-40B4-BE49-F238E27FC236}">
                  <a16:creationId xmlns:a16="http://schemas.microsoft.com/office/drawing/2014/main" id="{E3CD3453-7D3F-0E95-3FB1-F9411F4C4B4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09611" y="2681351"/>
              <a:ext cx="1338198" cy="260603"/>
            </a:xfrm>
            <a:prstGeom prst="rect">
              <a:avLst/>
            </a:prstGeom>
          </p:spPr>
        </p:pic>
        <p:pic>
          <p:nvPicPr>
            <p:cNvPr id="21" name="object 20">
              <a:extLst>
                <a:ext uri="{FF2B5EF4-FFF2-40B4-BE49-F238E27FC236}">
                  <a16:creationId xmlns:a16="http://schemas.microsoft.com/office/drawing/2014/main" id="{07B18528-DCA7-F553-B0E8-E375E8CDF89D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00697" y="2681351"/>
              <a:ext cx="422909" cy="260603"/>
            </a:xfrm>
            <a:prstGeom prst="rect">
              <a:avLst/>
            </a:prstGeom>
          </p:spPr>
        </p:pic>
      </p:grpSp>
      <p:grpSp>
        <p:nvGrpSpPr>
          <p:cNvPr id="22" name="object 21">
            <a:extLst>
              <a:ext uri="{FF2B5EF4-FFF2-40B4-BE49-F238E27FC236}">
                <a16:creationId xmlns:a16="http://schemas.microsoft.com/office/drawing/2014/main" id="{3BC70C29-0BF6-8DA8-7C30-C516990613AC}"/>
              </a:ext>
            </a:extLst>
          </p:cNvPr>
          <p:cNvGrpSpPr/>
          <p:nvPr/>
        </p:nvGrpSpPr>
        <p:grpSpPr>
          <a:xfrm>
            <a:off x="13295734" y="2324101"/>
            <a:ext cx="3620665" cy="1951416"/>
            <a:chOff x="7585851" y="1807715"/>
            <a:chExt cx="2344505" cy="1232917"/>
          </a:xfrm>
        </p:grpSpPr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F6900C80-2C54-54F9-4DBA-F4FF94631D07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65257" y="1807715"/>
              <a:ext cx="889341" cy="260603"/>
            </a:xfrm>
            <a:prstGeom prst="rect">
              <a:avLst/>
            </a:prstGeom>
          </p:spPr>
        </p:pic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2C446EC4-9186-92EB-39FE-01C95EC723F3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34398" y="2173467"/>
              <a:ext cx="2119248" cy="260603"/>
            </a:xfrm>
            <a:prstGeom prst="rect">
              <a:avLst/>
            </a:prstGeom>
          </p:spPr>
        </p:pic>
        <p:pic>
          <p:nvPicPr>
            <p:cNvPr id="25" name="object 24">
              <a:extLst>
                <a:ext uri="{FF2B5EF4-FFF2-40B4-BE49-F238E27FC236}">
                  <a16:creationId xmlns:a16="http://schemas.microsoft.com/office/drawing/2014/main" id="{65B968A6-2549-FEAE-6A6F-352B1DC74D70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040065" y="2334711"/>
              <a:ext cx="1470914" cy="260603"/>
            </a:xfrm>
            <a:prstGeom prst="rect">
              <a:avLst/>
            </a:prstGeom>
          </p:spPr>
        </p:pic>
        <p:pic>
          <p:nvPicPr>
            <p:cNvPr id="26" name="object 25">
              <a:extLst>
                <a:ext uri="{FF2B5EF4-FFF2-40B4-BE49-F238E27FC236}">
                  <a16:creationId xmlns:a16="http://schemas.microsoft.com/office/drawing/2014/main" id="{074E5A06-C86E-0020-68D9-D5AC8B15B3C1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85851" y="2642114"/>
              <a:ext cx="1031962" cy="260603"/>
            </a:xfrm>
            <a:prstGeom prst="rect">
              <a:avLst/>
            </a:prstGeom>
          </p:spPr>
        </p:pic>
        <p:pic>
          <p:nvPicPr>
            <p:cNvPr id="27" name="object 26">
              <a:extLst>
                <a:ext uri="{FF2B5EF4-FFF2-40B4-BE49-F238E27FC236}">
                  <a16:creationId xmlns:a16="http://schemas.microsoft.com/office/drawing/2014/main" id="{60CE7CDA-98BF-B5AE-4FE9-0626553A0D33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563583" y="2645679"/>
              <a:ext cx="1366773" cy="260603"/>
            </a:xfrm>
            <a:prstGeom prst="rect">
              <a:avLst/>
            </a:prstGeom>
          </p:spPr>
        </p:pic>
        <p:pic>
          <p:nvPicPr>
            <p:cNvPr id="28" name="object 27">
              <a:extLst>
                <a:ext uri="{FF2B5EF4-FFF2-40B4-BE49-F238E27FC236}">
                  <a16:creationId xmlns:a16="http://schemas.microsoft.com/office/drawing/2014/main" id="{B5B9EE12-2968-F1FA-301B-36071386E322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350464" y="2780029"/>
              <a:ext cx="327659" cy="260603"/>
            </a:xfrm>
            <a:prstGeom prst="rect">
              <a:avLst/>
            </a:prstGeom>
          </p:spPr>
        </p:pic>
      </p:grpSp>
      <p:pic>
        <p:nvPicPr>
          <p:cNvPr id="29" name="object 29">
            <a:extLst>
              <a:ext uri="{FF2B5EF4-FFF2-40B4-BE49-F238E27FC236}">
                <a16:creationId xmlns:a16="http://schemas.microsoft.com/office/drawing/2014/main" id="{B2C75624-809A-EFC2-EA08-972A9D9227DC}"/>
              </a:ext>
            </a:extLst>
          </p:cNvPr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34372" y="4398536"/>
            <a:ext cx="3491868" cy="412473"/>
          </a:xfrm>
          <a:prstGeom prst="rect">
            <a:avLst/>
          </a:prstGeom>
        </p:spPr>
      </p:pic>
      <p:pic>
        <p:nvPicPr>
          <p:cNvPr id="30" name="object 30">
            <a:extLst>
              <a:ext uri="{FF2B5EF4-FFF2-40B4-BE49-F238E27FC236}">
                <a16:creationId xmlns:a16="http://schemas.microsoft.com/office/drawing/2014/main" id="{33A36B78-B655-F7E3-0684-8A5175207D69}"/>
              </a:ext>
            </a:extLst>
          </p:cNvPr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728976" y="4398536"/>
            <a:ext cx="719399" cy="412473"/>
          </a:xfrm>
          <a:prstGeom prst="rect">
            <a:avLst/>
          </a:prstGeom>
        </p:spPr>
      </p:pic>
      <p:grpSp>
        <p:nvGrpSpPr>
          <p:cNvPr id="31" name="object 31">
            <a:extLst>
              <a:ext uri="{FF2B5EF4-FFF2-40B4-BE49-F238E27FC236}">
                <a16:creationId xmlns:a16="http://schemas.microsoft.com/office/drawing/2014/main" id="{1DAEF081-9E90-4033-9164-533F0EAC7AEA}"/>
              </a:ext>
            </a:extLst>
          </p:cNvPr>
          <p:cNvGrpSpPr/>
          <p:nvPr/>
        </p:nvGrpSpPr>
        <p:grpSpPr>
          <a:xfrm>
            <a:off x="14430089" y="4398955"/>
            <a:ext cx="1319375" cy="427213"/>
            <a:chOff x="8320385" y="3118621"/>
            <a:chExt cx="854347" cy="269915"/>
          </a:xfrm>
        </p:grpSpPr>
        <p:pic>
          <p:nvPicPr>
            <p:cNvPr id="32" name="object 32">
              <a:extLst>
                <a:ext uri="{FF2B5EF4-FFF2-40B4-BE49-F238E27FC236}">
                  <a16:creationId xmlns:a16="http://schemas.microsoft.com/office/drawing/2014/main" id="{850206E9-15D8-9F2C-4C9C-9A6C38322CD0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320385" y="3127933"/>
              <a:ext cx="430275" cy="260603"/>
            </a:xfrm>
            <a:prstGeom prst="rect">
              <a:avLst/>
            </a:prstGeom>
          </p:spPr>
        </p:pic>
        <p:pic>
          <p:nvPicPr>
            <p:cNvPr id="33" name="object 33">
              <a:extLst>
                <a:ext uri="{FF2B5EF4-FFF2-40B4-BE49-F238E27FC236}">
                  <a16:creationId xmlns:a16="http://schemas.microsoft.com/office/drawing/2014/main" id="{E3CD20E0-A98A-DD13-7917-D04F3C7130F2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90101" y="3118621"/>
              <a:ext cx="484631" cy="260603"/>
            </a:xfrm>
            <a:prstGeom prst="rect">
              <a:avLst/>
            </a:prstGeom>
          </p:spPr>
        </p:pic>
      </p:grpSp>
      <p:grpSp>
        <p:nvGrpSpPr>
          <p:cNvPr id="34" name="object 34">
            <a:extLst>
              <a:ext uri="{FF2B5EF4-FFF2-40B4-BE49-F238E27FC236}">
                <a16:creationId xmlns:a16="http://schemas.microsoft.com/office/drawing/2014/main" id="{CBC78B53-79A1-8239-FB2D-5572B6A8B7C0}"/>
              </a:ext>
            </a:extLst>
          </p:cNvPr>
          <p:cNvGrpSpPr/>
          <p:nvPr/>
        </p:nvGrpSpPr>
        <p:grpSpPr>
          <a:xfrm>
            <a:off x="2834263" y="5090017"/>
            <a:ext cx="2072095" cy="413079"/>
            <a:chOff x="811682" y="3555238"/>
            <a:chExt cx="1341475" cy="260609"/>
          </a:xfrm>
        </p:grpSpPr>
        <p:pic>
          <p:nvPicPr>
            <p:cNvPr id="35" name="object 35">
              <a:extLst>
                <a:ext uri="{FF2B5EF4-FFF2-40B4-BE49-F238E27FC236}">
                  <a16:creationId xmlns:a16="http://schemas.microsoft.com/office/drawing/2014/main" id="{36EAD419-4645-D382-D27B-1CBBC00CBE2C}"/>
                </a:ext>
              </a:extLst>
            </p:cNvPr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1682" y="3555238"/>
              <a:ext cx="548640" cy="260604"/>
            </a:xfrm>
            <a:prstGeom prst="rect">
              <a:avLst/>
            </a:prstGeom>
          </p:spPr>
        </p:pic>
        <p:pic>
          <p:nvPicPr>
            <p:cNvPr id="36" name="object 36">
              <a:extLst>
                <a:ext uri="{FF2B5EF4-FFF2-40B4-BE49-F238E27FC236}">
                  <a16:creationId xmlns:a16="http://schemas.microsoft.com/office/drawing/2014/main" id="{42A06A30-5760-92E0-F7A7-ACB6ECB5D5E8}"/>
                </a:ext>
              </a:extLst>
            </p:cNvPr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91716" y="3555243"/>
              <a:ext cx="453542" cy="260604"/>
            </a:xfrm>
            <a:prstGeom prst="rect">
              <a:avLst/>
            </a:prstGeom>
          </p:spPr>
        </p:pic>
        <p:pic>
          <p:nvPicPr>
            <p:cNvPr id="37" name="object 37">
              <a:extLst>
                <a:ext uri="{FF2B5EF4-FFF2-40B4-BE49-F238E27FC236}">
                  <a16:creationId xmlns:a16="http://schemas.microsoft.com/office/drawing/2014/main" id="{CAA52995-96C6-6229-2722-F4BD8E79D88A}"/>
                </a:ext>
              </a:extLst>
            </p:cNvPr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68526" y="3555238"/>
              <a:ext cx="484631" cy="260604"/>
            </a:xfrm>
            <a:prstGeom prst="rect">
              <a:avLst/>
            </a:prstGeom>
          </p:spPr>
        </p:pic>
      </p:grpSp>
      <p:pic>
        <p:nvPicPr>
          <p:cNvPr id="38" name="object 38">
            <a:extLst>
              <a:ext uri="{FF2B5EF4-FFF2-40B4-BE49-F238E27FC236}">
                <a16:creationId xmlns:a16="http://schemas.microsoft.com/office/drawing/2014/main" id="{C41D46FA-7061-B43C-E92C-82037F56684A}"/>
              </a:ext>
            </a:extLst>
          </p:cNvPr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800527" y="5090017"/>
            <a:ext cx="1370034" cy="412475"/>
          </a:xfrm>
          <a:prstGeom prst="rect">
            <a:avLst/>
          </a:prstGeom>
        </p:spPr>
      </p:pic>
      <p:pic>
        <p:nvPicPr>
          <p:cNvPr id="39" name="object 39">
            <a:extLst>
              <a:ext uri="{FF2B5EF4-FFF2-40B4-BE49-F238E27FC236}">
                <a16:creationId xmlns:a16="http://schemas.microsoft.com/office/drawing/2014/main" id="{C293F0E4-D00A-15C0-5660-4E0312182489}"/>
              </a:ext>
            </a:extLst>
          </p:cNvPr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0446551" y="5090017"/>
            <a:ext cx="1315884" cy="412475"/>
          </a:xfrm>
          <a:prstGeom prst="rect">
            <a:avLst/>
          </a:prstGeom>
        </p:spPr>
      </p:pic>
      <p:pic>
        <p:nvPicPr>
          <p:cNvPr id="40" name="object 40">
            <a:extLst>
              <a:ext uri="{FF2B5EF4-FFF2-40B4-BE49-F238E27FC236}">
                <a16:creationId xmlns:a16="http://schemas.microsoft.com/office/drawing/2014/main" id="{5A8D8FE0-8D2E-67EA-A210-C7F294813E80}"/>
              </a:ext>
            </a:extLst>
          </p:cNvPr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3476045" y="5152366"/>
            <a:ext cx="3049991" cy="412475"/>
          </a:xfrm>
          <a:prstGeom prst="rect">
            <a:avLst/>
          </a:prstGeom>
        </p:spPr>
      </p:pic>
      <p:grpSp>
        <p:nvGrpSpPr>
          <p:cNvPr id="41" name="object 41">
            <a:extLst>
              <a:ext uri="{FF2B5EF4-FFF2-40B4-BE49-F238E27FC236}">
                <a16:creationId xmlns:a16="http://schemas.microsoft.com/office/drawing/2014/main" id="{7A7E1C66-488C-89EC-1C4C-5FF26D77A94A}"/>
              </a:ext>
            </a:extLst>
          </p:cNvPr>
          <p:cNvGrpSpPr/>
          <p:nvPr/>
        </p:nvGrpSpPr>
        <p:grpSpPr>
          <a:xfrm>
            <a:off x="2841322" y="5781293"/>
            <a:ext cx="2041696" cy="413079"/>
            <a:chOff x="816253" y="3991990"/>
            <a:chExt cx="1321664" cy="260609"/>
          </a:xfrm>
        </p:grpSpPr>
        <p:pic>
          <p:nvPicPr>
            <p:cNvPr id="42" name="object 42">
              <a:extLst>
                <a:ext uri="{FF2B5EF4-FFF2-40B4-BE49-F238E27FC236}">
                  <a16:creationId xmlns:a16="http://schemas.microsoft.com/office/drawing/2014/main" id="{BC521DB2-296B-1076-2254-DF4042AFB184}"/>
                </a:ext>
              </a:extLst>
            </p:cNvPr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16253" y="3991990"/>
              <a:ext cx="301752" cy="260604"/>
            </a:xfrm>
            <a:prstGeom prst="rect">
              <a:avLst/>
            </a:prstGeom>
          </p:spPr>
        </p:pic>
        <p:pic>
          <p:nvPicPr>
            <p:cNvPr id="43" name="object 43">
              <a:extLst>
                <a:ext uri="{FF2B5EF4-FFF2-40B4-BE49-F238E27FC236}">
                  <a16:creationId xmlns:a16="http://schemas.microsoft.com/office/drawing/2014/main" id="{7C886D41-36D3-793B-CBCD-B926717D71A9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17421" y="3991990"/>
              <a:ext cx="146303" cy="260604"/>
            </a:xfrm>
            <a:prstGeom prst="rect">
              <a:avLst/>
            </a:prstGeom>
          </p:spPr>
        </p:pic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8FB03193-C05C-558E-B6AE-4D2118774F38}"/>
                </a:ext>
              </a:extLst>
            </p:cNvPr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90573" y="3991995"/>
              <a:ext cx="853516" cy="260604"/>
            </a:xfrm>
            <a:prstGeom prst="rect">
              <a:avLst/>
            </a:prstGeom>
          </p:spPr>
        </p:pic>
        <p:pic>
          <p:nvPicPr>
            <p:cNvPr id="45" name="object 45">
              <a:extLst>
                <a:ext uri="{FF2B5EF4-FFF2-40B4-BE49-F238E27FC236}">
                  <a16:creationId xmlns:a16="http://schemas.microsoft.com/office/drawing/2014/main" id="{714A44E1-3121-CBA5-9F95-8AF30C68DC68}"/>
                </a:ext>
              </a:extLst>
            </p:cNvPr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857502" y="3991990"/>
              <a:ext cx="280415" cy="260604"/>
            </a:xfrm>
            <a:prstGeom prst="rect">
              <a:avLst/>
            </a:prstGeom>
          </p:spPr>
        </p:pic>
      </p:grpSp>
      <p:pic>
        <p:nvPicPr>
          <p:cNvPr id="46" name="object 46">
            <a:extLst>
              <a:ext uri="{FF2B5EF4-FFF2-40B4-BE49-F238E27FC236}">
                <a16:creationId xmlns:a16="http://schemas.microsoft.com/office/drawing/2014/main" id="{4848907B-5929-DB8F-4277-53204142BFAA}"/>
              </a:ext>
            </a:extLst>
          </p:cNvPr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0387712" y="5781293"/>
            <a:ext cx="1410476" cy="412475"/>
          </a:xfrm>
          <a:prstGeom prst="rect">
            <a:avLst/>
          </a:prstGeom>
        </p:spPr>
      </p:pic>
      <p:pic>
        <p:nvPicPr>
          <p:cNvPr id="47" name="object 47">
            <a:extLst>
              <a:ext uri="{FF2B5EF4-FFF2-40B4-BE49-F238E27FC236}">
                <a16:creationId xmlns:a16="http://schemas.microsoft.com/office/drawing/2014/main" id="{C4708BAC-74ED-5DA1-7593-DAA5E7C78A10}"/>
              </a:ext>
            </a:extLst>
          </p:cNvPr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3661050" y="5766552"/>
            <a:ext cx="2623412" cy="412475"/>
          </a:xfrm>
          <a:prstGeom prst="rect">
            <a:avLst/>
          </a:prstGeom>
        </p:spPr>
      </p:pic>
      <p:grpSp>
        <p:nvGrpSpPr>
          <p:cNvPr id="48" name="object 48">
            <a:extLst>
              <a:ext uri="{FF2B5EF4-FFF2-40B4-BE49-F238E27FC236}">
                <a16:creationId xmlns:a16="http://schemas.microsoft.com/office/drawing/2014/main" id="{DE62863F-A1C0-7F95-3F05-CDA3F0AAFB10}"/>
              </a:ext>
            </a:extLst>
          </p:cNvPr>
          <p:cNvGrpSpPr/>
          <p:nvPr/>
        </p:nvGrpSpPr>
        <p:grpSpPr>
          <a:xfrm>
            <a:off x="1925508" y="6431253"/>
            <a:ext cx="3115577" cy="423034"/>
            <a:chOff x="223233" y="4402644"/>
            <a:chExt cx="2017445" cy="267269"/>
          </a:xfrm>
        </p:grpSpPr>
        <p:pic>
          <p:nvPicPr>
            <p:cNvPr id="49" name="object 49">
              <a:extLst>
                <a:ext uri="{FF2B5EF4-FFF2-40B4-BE49-F238E27FC236}">
                  <a16:creationId xmlns:a16="http://schemas.microsoft.com/office/drawing/2014/main" id="{91C80F26-FC0D-2EFC-D13A-DD09F09881C8}"/>
                </a:ext>
              </a:extLst>
            </p:cNvPr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23233" y="4402644"/>
              <a:ext cx="1263129" cy="260604"/>
            </a:xfrm>
            <a:prstGeom prst="rect">
              <a:avLst/>
            </a:prstGeom>
          </p:spPr>
        </p:pic>
        <p:pic>
          <p:nvPicPr>
            <p:cNvPr id="50" name="object 50">
              <a:extLst>
                <a:ext uri="{FF2B5EF4-FFF2-40B4-BE49-F238E27FC236}">
                  <a16:creationId xmlns:a16="http://schemas.microsoft.com/office/drawing/2014/main" id="{3A59348E-CB1B-7324-623C-4FCEAD7D3111}"/>
                </a:ext>
              </a:extLst>
            </p:cNvPr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437683" y="4409309"/>
              <a:ext cx="802995" cy="260604"/>
            </a:xfrm>
            <a:prstGeom prst="rect">
              <a:avLst/>
            </a:prstGeom>
          </p:spPr>
        </p:pic>
      </p:grpSp>
      <p:pic>
        <p:nvPicPr>
          <p:cNvPr id="55" name="object 55">
            <a:extLst>
              <a:ext uri="{FF2B5EF4-FFF2-40B4-BE49-F238E27FC236}">
                <a16:creationId xmlns:a16="http://schemas.microsoft.com/office/drawing/2014/main" id="{820E9B83-A6CB-2D0E-C229-4BD9E9548286}"/>
              </a:ext>
            </a:extLst>
          </p:cNvPr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0759572" y="6472973"/>
            <a:ext cx="697823" cy="412475"/>
          </a:xfrm>
          <a:prstGeom prst="rect">
            <a:avLst/>
          </a:prstGeom>
        </p:spPr>
      </p:pic>
      <p:grpSp>
        <p:nvGrpSpPr>
          <p:cNvPr id="56" name="object 56">
            <a:extLst>
              <a:ext uri="{FF2B5EF4-FFF2-40B4-BE49-F238E27FC236}">
                <a16:creationId xmlns:a16="http://schemas.microsoft.com/office/drawing/2014/main" id="{1856157D-8957-331B-DEF5-0D2889EDF599}"/>
              </a:ext>
            </a:extLst>
          </p:cNvPr>
          <p:cNvGrpSpPr/>
          <p:nvPr/>
        </p:nvGrpSpPr>
        <p:grpSpPr>
          <a:xfrm>
            <a:off x="1962272" y="7164444"/>
            <a:ext cx="3270333" cy="412475"/>
            <a:chOff x="247037" y="4865878"/>
            <a:chExt cx="2117656" cy="260604"/>
          </a:xfrm>
        </p:grpSpPr>
        <p:pic>
          <p:nvPicPr>
            <p:cNvPr id="57" name="object 57">
              <a:extLst>
                <a:ext uri="{FF2B5EF4-FFF2-40B4-BE49-F238E27FC236}">
                  <a16:creationId xmlns:a16="http://schemas.microsoft.com/office/drawing/2014/main" id="{902333D0-43A4-9855-FCE9-126A05EB52A3}"/>
                </a:ext>
              </a:extLst>
            </p:cNvPr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7037" y="4865878"/>
              <a:ext cx="1588897" cy="260604"/>
            </a:xfrm>
            <a:prstGeom prst="rect">
              <a:avLst/>
            </a:prstGeom>
          </p:spPr>
        </p:pic>
        <p:pic>
          <p:nvPicPr>
            <p:cNvPr id="58" name="object 58">
              <a:extLst>
                <a:ext uri="{FF2B5EF4-FFF2-40B4-BE49-F238E27FC236}">
                  <a16:creationId xmlns:a16="http://schemas.microsoft.com/office/drawing/2014/main" id="{65216D2F-B833-435E-ED49-9F7D73F5F481}"/>
                </a:ext>
              </a:extLst>
            </p:cNvPr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786843" y="4865878"/>
              <a:ext cx="577850" cy="260604"/>
            </a:xfrm>
            <a:prstGeom prst="rect">
              <a:avLst/>
            </a:prstGeom>
          </p:spPr>
        </p:pic>
      </p:grpSp>
      <p:pic>
        <p:nvPicPr>
          <p:cNvPr id="59" name="object 59">
            <a:extLst>
              <a:ext uri="{FF2B5EF4-FFF2-40B4-BE49-F238E27FC236}">
                <a16:creationId xmlns:a16="http://schemas.microsoft.com/office/drawing/2014/main" id="{1900FE65-FF72-BA83-C722-6852C346E40B}"/>
              </a:ext>
            </a:extLst>
          </p:cNvPr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369827" y="7164453"/>
            <a:ext cx="2215267" cy="412475"/>
          </a:xfrm>
          <a:prstGeom prst="rect">
            <a:avLst/>
          </a:prstGeom>
        </p:spPr>
      </p:pic>
      <p:pic>
        <p:nvPicPr>
          <p:cNvPr id="60" name="object 60">
            <a:extLst>
              <a:ext uri="{FF2B5EF4-FFF2-40B4-BE49-F238E27FC236}">
                <a16:creationId xmlns:a16="http://schemas.microsoft.com/office/drawing/2014/main" id="{9EC1F951-DCC1-E29A-5E08-15FA3065319E}"/>
              </a:ext>
            </a:extLst>
          </p:cNvPr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0404187" y="7164453"/>
            <a:ext cx="1393334" cy="412475"/>
          </a:xfrm>
          <a:prstGeom prst="rect">
            <a:avLst/>
          </a:prstGeom>
        </p:spPr>
      </p:pic>
      <p:grpSp>
        <p:nvGrpSpPr>
          <p:cNvPr id="61" name="object 61">
            <a:extLst>
              <a:ext uri="{FF2B5EF4-FFF2-40B4-BE49-F238E27FC236}">
                <a16:creationId xmlns:a16="http://schemas.microsoft.com/office/drawing/2014/main" id="{41954D8D-E292-DB5E-76A6-9E5AC54C155A}"/>
              </a:ext>
            </a:extLst>
          </p:cNvPr>
          <p:cNvGrpSpPr/>
          <p:nvPr/>
        </p:nvGrpSpPr>
        <p:grpSpPr>
          <a:xfrm>
            <a:off x="13410019" y="6472973"/>
            <a:ext cx="3506381" cy="1251890"/>
            <a:chOff x="7659853" y="4428999"/>
            <a:chExt cx="2270505" cy="790949"/>
          </a:xfrm>
        </p:grpSpPr>
        <p:pic>
          <p:nvPicPr>
            <p:cNvPr id="62" name="object 62">
              <a:extLst>
                <a:ext uri="{FF2B5EF4-FFF2-40B4-BE49-F238E27FC236}">
                  <a16:creationId xmlns:a16="http://schemas.microsoft.com/office/drawing/2014/main" id="{E83D3960-0D29-8EAA-20DB-6B827E371F42}"/>
                </a:ext>
              </a:extLst>
            </p:cNvPr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287317" y="4428999"/>
              <a:ext cx="808061" cy="260604"/>
            </a:xfrm>
            <a:prstGeom prst="rect">
              <a:avLst/>
            </a:prstGeom>
          </p:spPr>
        </p:pic>
        <p:pic>
          <p:nvPicPr>
            <p:cNvPr id="63" name="object 63">
              <a:extLst>
                <a:ext uri="{FF2B5EF4-FFF2-40B4-BE49-F238E27FC236}">
                  <a16:creationId xmlns:a16="http://schemas.microsoft.com/office/drawing/2014/main" id="{F6097413-B6DA-6AF0-CF79-7F736D31F000}"/>
                </a:ext>
              </a:extLst>
            </p:cNvPr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659853" y="4783198"/>
              <a:ext cx="2270505" cy="260604"/>
            </a:xfrm>
            <a:prstGeom prst="rect">
              <a:avLst/>
            </a:prstGeom>
          </p:spPr>
        </p:pic>
        <p:pic>
          <p:nvPicPr>
            <p:cNvPr id="64" name="object 64">
              <a:extLst>
                <a:ext uri="{FF2B5EF4-FFF2-40B4-BE49-F238E27FC236}">
                  <a16:creationId xmlns:a16="http://schemas.microsoft.com/office/drawing/2014/main" id="{D408959F-9297-4CDD-DB31-4BDA54BBAF55}"/>
                </a:ext>
              </a:extLst>
            </p:cNvPr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466074" y="4959344"/>
              <a:ext cx="510285" cy="260604"/>
            </a:xfrm>
            <a:prstGeom prst="rect">
              <a:avLst/>
            </a:prstGeom>
          </p:spPr>
        </p:pic>
      </p:grpSp>
      <p:pic>
        <p:nvPicPr>
          <p:cNvPr id="65" name="object 65">
            <a:extLst>
              <a:ext uri="{FF2B5EF4-FFF2-40B4-BE49-F238E27FC236}">
                <a16:creationId xmlns:a16="http://schemas.microsoft.com/office/drawing/2014/main" id="{4457C4AC-C81B-9732-256F-4C550BB4429C}"/>
              </a:ext>
            </a:extLst>
          </p:cNvPr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3232012" y="7855728"/>
            <a:ext cx="1266478" cy="412473"/>
          </a:xfrm>
          <a:prstGeom prst="rect">
            <a:avLst/>
          </a:prstGeom>
        </p:spPr>
      </p:pic>
      <p:pic>
        <p:nvPicPr>
          <p:cNvPr id="67" name="object 67">
            <a:extLst>
              <a:ext uri="{FF2B5EF4-FFF2-40B4-BE49-F238E27FC236}">
                <a16:creationId xmlns:a16="http://schemas.microsoft.com/office/drawing/2014/main" id="{E75643DE-3E5D-933E-C120-E21682CE8058}"/>
              </a:ext>
            </a:extLst>
          </p:cNvPr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0277094" y="7855728"/>
            <a:ext cx="1647595" cy="412473"/>
          </a:xfrm>
          <a:prstGeom prst="rect">
            <a:avLst/>
          </a:prstGeom>
        </p:spPr>
      </p:pic>
      <p:pic>
        <p:nvPicPr>
          <p:cNvPr id="68" name="object 68">
            <a:extLst>
              <a:ext uri="{FF2B5EF4-FFF2-40B4-BE49-F238E27FC236}">
                <a16:creationId xmlns:a16="http://schemas.microsoft.com/office/drawing/2014/main" id="{15CB20E0-73B3-5325-FEAF-09B7A634DEE9}"/>
              </a:ext>
            </a:extLst>
          </p:cNvPr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3958128" y="7855728"/>
            <a:ext cx="1890872" cy="412473"/>
          </a:xfrm>
          <a:prstGeom prst="rect">
            <a:avLst/>
          </a:prstGeom>
        </p:spPr>
      </p:pic>
      <p:grpSp>
        <p:nvGrpSpPr>
          <p:cNvPr id="69" name="object 69">
            <a:extLst>
              <a:ext uri="{FF2B5EF4-FFF2-40B4-BE49-F238E27FC236}">
                <a16:creationId xmlns:a16="http://schemas.microsoft.com/office/drawing/2014/main" id="{9D4AC291-D0EC-0B3D-D794-0416B4FEAFF6}"/>
              </a:ext>
            </a:extLst>
          </p:cNvPr>
          <p:cNvGrpSpPr/>
          <p:nvPr/>
        </p:nvGrpSpPr>
        <p:grpSpPr>
          <a:xfrm>
            <a:off x="2558086" y="8529708"/>
            <a:ext cx="2592903" cy="430354"/>
            <a:chOff x="632847" y="5728455"/>
            <a:chExt cx="1678997" cy="271907"/>
          </a:xfrm>
        </p:grpSpPr>
        <p:pic>
          <p:nvPicPr>
            <p:cNvPr id="70" name="object 70">
              <a:extLst>
                <a:ext uri="{FF2B5EF4-FFF2-40B4-BE49-F238E27FC236}">
                  <a16:creationId xmlns:a16="http://schemas.microsoft.com/office/drawing/2014/main" id="{94712E13-A31E-E17D-3162-92003B00880E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32847" y="5728455"/>
              <a:ext cx="1050466" cy="260908"/>
            </a:xfrm>
            <a:prstGeom prst="rect">
              <a:avLst/>
            </a:prstGeom>
          </p:spPr>
        </p:pic>
        <p:pic>
          <p:nvPicPr>
            <p:cNvPr id="71" name="object 71">
              <a:extLst>
                <a:ext uri="{FF2B5EF4-FFF2-40B4-BE49-F238E27FC236}">
                  <a16:creationId xmlns:a16="http://schemas.microsoft.com/office/drawing/2014/main" id="{E3F3C530-1406-DD05-4F73-065D62A67B2B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677668" y="5739377"/>
              <a:ext cx="88392" cy="260908"/>
            </a:xfrm>
            <a:prstGeom prst="rect">
              <a:avLst/>
            </a:prstGeom>
          </p:spPr>
        </p:pic>
        <p:pic>
          <p:nvPicPr>
            <p:cNvPr id="72" name="object 72">
              <a:extLst>
                <a:ext uri="{FF2B5EF4-FFF2-40B4-BE49-F238E27FC236}">
                  <a16:creationId xmlns:a16="http://schemas.microsoft.com/office/drawing/2014/main" id="{A0B8BF34-E66F-90E7-6A9C-FDCC6DBBF72A}"/>
                </a:ext>
              </a:extLst>
            </p:cNvPr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721865" y="5739385"/>
              <a:ext cx="146304" cy="260908"/>
            </a:xfrm>
            <a:prstGeom prst="rect">
              <a:avLst/>
            </a:prstGeom>
          </p:spPr>
        </p:pic>
        <p:pic>
          <p:nvPicPr>
            <p:cNvPr id="73" name="object 73">
              <a:extLst>
                <a:ext uri="{FF2B5EF4-FFF2-40B4-BE49-F238E27FC236}">
                  <a16:creationId xmlns:a16="http://schemas.microsoft.com/office/drawing/2014/main" id="{EAC59D95-AF5C-8D99-5AFE-A11195D146A7}"/>
                </a:ext>
              </a:extLst>
            </p:cNvPr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818450" y="5739454"/>
              <a:ext cx="493394" cy="260908"/>
            </a:xfrm>
            <a:prstGeom prst="rect">
              <a:avLst/>
            </a:prstGeom>
          </p:spPr>
        </p:pic>
      </p:grpSp>
      <p:pic>
        <p:nvPicPr>
          <p:cNvPr id="74" name="object 74">
            <a:extLst>
              <a:ext uri="{FF2B5EF4-FFF2-40B4-BE49-F238E27FC236}">
                <a16:creationId xmlns:a16="http://schemas.microsoft.com/office/drawing/2014/main" id="{8854269C-F2DB-3BDE-46BA-666BCF49B451}"/>
              </a:ext>
            </a:extLst>
          </p:cNvPr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755808" y="8547007"/>
            <a:ext cx="1443622" cy="412956"/>
          </a:xfrm>
          <a:prstGeom prst="rect">
            <a:avLst/>
          </a:prstGeom>
        </p:spPr>
      </p:pic>
      <p:grpSp>
        <p:nvGrpSpPr>
          <p:cNvPr id="75" name="object 75">
            <a:extLst>
              <a:ext uri="{FF2B5EF4-FFF2-40B4-BE49-F238E27FC236}">
                <a16:creationId xmlns:a16="http://schemas.microsoft.com/office/drawing/2014/main" id="{DB76E15D-8667-85BE-3269-2F021489ECBD}"/>
              </a:ext>
            </a:extLst>
          </p:cNvPr>
          <p:cNvGrpSpPr/>
          <p:nvPr/>
        </p:nvGrpSpPr>
        <p:grpSpPr>
          <a:xfrm>
            <a:off x="10048802" y="8547007"/>
            <a:ext cx="2100535" cy="413079"/>
            <a:chOff x="5483350" y="5739384"/>
            <a:chExt cx="1360045" cy="260915"/>
          </a:xfrm>
        </p:grpSpPr>
        <p:pic>
          <p:nvPicPr>
            <p:cNvPr id="76" name="object 76">
              <a:extLst>
                <a:ext uri="{FF2B5EF4-FFF2-40B4-BE49-F238E27FC236}">
                  <a16:creationId xmlns:a16="http://schemas.microsoft.com/office/drawing/2014/main" id="{75B740FD-7220-FB12-0BE7-E3586475C2D3}"/>
                </a:ext>
              </a:extLst>
            </p:cNvPr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483350" y="5739391"/>
              <a:ext cx="1026082" cy="260908"/>
            </a:xfrm>
            <a:prstGeom prst="rect">
              <a:avLst/>
            </a:prstGeom>
          </p:spPr>
        </p:pic>
        <p:pic>
          <p:nvPicPr>
            <p:cNvPr id="77" name="object 77">
              <a:extLst>
                <a:ext uri="{FF2B5EF4-FFF2-40B4-BE49-F238E27FC236}">
                  <a16:creationId xmlns:a16="http://schemas.microsoft.com/office/drawing/2014/main" id="{04F5A4B9-8A22-7818-B1A3-32B27D4F8893}"/>
                </a:ext>
              </a:extLst>
            </p:cNvPr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445250" y="5739384"/>
              <a:ext cx="398145" cy="260908"/>
            </a:xfrm>
            <a:prstGeom prst="rect">
              <a:avLst/>
            </a:prstGeom>
          </p:spPr>
        </p:pic>
      </p:grpSp>
      <p:grpSp>
        <p:nvGrpSpPr>
          <p:cNvPr id="78" name="object 78">
            <a:extLst>
              <a:ext uri="{FF2B5EF4-FFF2-40B4-BE49-F238E27FC236}">
                <a16:creationId xmlns:a16="http://schemas.microsoft.com/office/drawing/2014/main" id="{64619637-FBC2-7EEF-34BE-5BCB62A56431}"/>
              </a:ext>
            </a:extLst>
          </p:cNvPr>
          <p:cNvGrpSpPr/>
          <p:nvPr/>
        </p:nvGrpSpPr>
        <p:grpSpPr>
          <a:xfrm>
            <a:off x="14379028" y="8484927"/>
            <a:ext cx="1266546" cy="423744"/>
            <a:chOff x="8287323" y="5700169"/>
            <a:chExt cx="820133" cy="267724"/>
          </a:xfrm>
        </p:grpSpPr>
        <p:pic>
          <p:nvPicPr>
            <p:cNvPr id="79" name="object 79">
              <a:extLst>
                <a:ext uri="{FF2B5EF4-FFF2-40B4-BE49-F238E27FC236}">
                  <a16:creationId xmlns:a16="http://schemas.microsoft.com/office/drawing/2014/main" id="{27FFCAB8-646A-300F-97A4-D16F9FEDC343}"/>
                </a:ext>
              </a:extLst>
            </p:cNvPr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8287323" y="5700169"/>
              <a:ext cx="437083" cy="260908"/>
            </a:xfrm>
            <a:prstGeom prst="rect">
              <a:avLst/>
            </a:prstGeom>
          </p:spPr>
        </p:pic>
        <p:pic>
          <p:nvPicPr>
            <p:cNvPr id="80" name="object 80">
              <a:extLst>
                <a:ext uri="{FF2B5EF4-FFF2-40B4-BE49-F238E27FC236}">
                  <a16:creationId xmlns:a16="http://schemas.microsoft.com/office/drawing/2014/main" id="{E8310300-57C3-0BF1-D629-D70AEB37EB4A}"/>
                </a:ext>
              </a:extLst>
            </p:cNvPr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654066" y="5706985"/>
              <a:ext cx="453390" cy="260908"/>
            </a:xfrm>
            <a:prstGeom prst="rect">
              <a:avLst/>
            </a:prstGeom>
          </p:spPr>
        </p:pic>
      </p:grpSp>
      <p:pic>
        <p:nvPicPr>
          <p:cNvPr id="82" name="object 82">
            <a:extLst>
              <a:ext uri="{FF2B5EF4-FFF2-40B4-BE49-F238E27FC236}">
                <a16:creationId xmlns:a16="http://schemas.microsoft.com/office/drawing/2014/main" id="{F7C98D91-9F3B-BAE2-CA6E-AA5D243404DC}"/>
              </a:ext>
            </a:extLst>
          </p:cNvPr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2389874" y="9197678"/>
            <a:ext cx="1155881" cy="412475"/>
          </a:xfrm>
          <a:prstGeom prst="rect">
            <a:avLst/>
          </a:prstGeom>
        </p:spPr>
      </p:pic>
      <p:pic>
        <p:nvPicPr>
          <p:cNvPr id="83" name="object 83">
            <a:extLst>
              <a:ext uri="{FF2B5EF4-FFF2-40B4-BE49-F238E27FC236}">
                <a16:creationId xmlns:a16="http://schemas.microsoft.com/office/drawing/2014/main" id="{0F9EF17B-2A83-4CC8-F2C6-625ABAEBD7B3}"/>
              </a:ext>
            </a:extLst>
          </p:cNvPr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3449517" y="9197678"/>
            <a:ext cx="826484" cy="412475"/>
          </a:xfrm>
          <a:prstGeom prst="rect">
            <a:avLst/>
          </a:prstGeom>
        </p:spPr>
      </p:pic>
      <p:pic>
        <p:nvPicPr>
          <p:cNvPr id="84" name="object 84">
            <a:extLst>
              <a:ext uri="{FF2B5EF4-FFF2-40B4-BE49-F238E27FC236}">
                <a16:creationId xmlns:a16="http://schemas.microsoft.com/office/drawing/2014/main" id="{B190213D-2522-B8DA-9BA8-2EE48EF1F17E}"/>
              </a:ext>
            </a:extLst>
          </p:cNvPr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6452438" y="9197678"/>
            <a:ext cx="1693607" cy="412475"/>
          </a:xfrm>
          <a:prstGeom prst="rect">
            <a:avLst/>
          </a:prstGeom>
        </p:spPr>
      </p:pic>
      <p:pic>
        <p:nvPicPr>
          <p:cNvPr id="85" name="object 85">
            <a:extLst>
              <a:ext uri="{FF2B5EF4-FFF2-40B4-BE49-F238E27FC236}">
                <a16:creationId xmlns:a16="http://schemas.microsoft.com/office/drawing/2014/main" id="{D19AE0DF-A5BB-DA41-4ECE-D99C5BDB471B}"/>
              </a:ext>
            </a:extLst>
          </p:cNvPr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10277094" y="9161674"/>
            <a:ext cx="1751896" cy="412475"/>
          </a:xfrm>
          <a:prstGeom prst="rect">
            <a:avLst/>
          </a:prstGeom>
        </p:spPr>
      </p:pic>
      <p:pic>
        <p:nvPicPr>
          <p:cNvPr id="90" name="object 28">
            <a:extLst>
              <a:ext uri="{FF2B5EF4-FFF2-40B4-BE49-F238E27FC236}">
                <a16:creationId xmlns:a16="http://schemas.microsoft.com/office/drawing/2014/main" id="{A404CF25-3327-CFA8-8B86-7C998F66F44F}"/>
              </a:ext>
            </a:extLst>
          </p:cNvPr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2572799" y="4396063"/>
            <a:ext cx="1833739" cy="4124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4452AC-D839-07BD-0E20-9965D8E80430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58" y="477279"/>
            <a:ext cx="1444687" cy="10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61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2CC2E0E-29D8-5670-26F5-A2BD3164E9C2}"/>
              </a:ext>
            </a:extLst>
          </p:cNvPr>
          <p:cNvSpPr/>
          <p:nvPr/>
        </p:nvSpPr>
        <p:spPr>
          <a:xfrm>
            <a:off x="2133598" y="1411151"/>
            <a:ext cx="14444759" cy="1602844"/>
          </a:xfrm>
          <a:prstGeom prst="rect">
            <a:avLst/>
          </a:prstGeom>
          <a:solidFill>
            <a:srgbClr val="445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5603A-A80A-69C0-119E-65EDE01F07AB}"/>
              </a:ext>
            </a:extLst>
          </p:cNvPr>
          <p:cNvSpPr txBox="1"/>
          <p:nvPr/>
        </p:nvSpPr>
        <p:spPr>
          <a:xfrm>
            <a:off x="2133598" y="1510549"/>
            <a:ext cx="14444759" cy="1323439"/>
          </a:xfrm>
          <a:prstGeom prst="rect">
            <a:avLst/>
          </a:prstGeom>
          <a:solidFill>
            <a:srgbClr val="445160"/>
          </a:solidFill>
        </p:spPr>
        <p:txBody>
          <a:bodyPr wrap="square">
            <a:spAutoFit/>
          </a:bodyPr>
          <a:lstStyle/>
          <a:p>
            <a:pPr algn="ctr">
              <a:spcBef>
                <a:spcPts val="158"/>
              </a:spcBef>
            </a:pPr>
            <a:r>
              <a:rPr lang="en-US" sz="4000" dirty="0">
                <a:solidFill>
                  <a:schemeClr val="bg1"/>
                </a:solidFill>
                <a:latin typeface="Barlow Black" panose="00000A00000000000000" pitchFamily="50" charset="0"/>
              </a:rPr>
              <a:t>After Identifying the SF Requirements for Each Area, the Layout Process Began </a:t>
            </a:r>
            <a:endParaRPr lang="en-CA" sz="4000" dirty="0">
              <a:solidFill>
                <a:schemeClr val="bg1"/>
              </a:solidFill>
              <a:latin typeface="Barlow Black" panose="00000A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3D9EA0-376C-B9D5-B620-D1670D39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76" y="307083"/>
            <a:ext cx="1269584" cy="892746"/>
          </a:xfrm>
          <a:prstGeom prst="rect">
            <a:avLst/>
          </a:prstGeom>
        </p:spPr>
      </p:pic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EE51C4E2-85A3-5F45-AFE8-DE61B5B8D4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612514"/>
              </p:ext>
            </p:extLst>
          </p:nvPr>
        </p:nvGraphicFramePr>
        <p:xfrm>
          <a:off x="5667372" y="3449853"/>
          <a:ext cx="6953251" cy="636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9" name="object 12">
            <a:extLst>
              <a:ext uri="{FF2B5EF4-FFF2-40B4-BE49-F238E27FC236}">
                <a16:creationId xmlns:a16="http://schemas.microsoft.com/office/drawing/2014/main" id="{184828BD-A8E3-2029-BDF9-78EEE576D8C1}"/>
              </a:ext>
            </a:extLst>
          </p:cNvPr>
          <p:cNvSpPr txBox="1"/>
          <p:nvPr/>
        </p:nvSpPr>
        <p:spPr>
          <a:xfrm>
            <a:off x="7772400" y="5753100"/>
            <a:ext cx="2887599" cy="206338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2858" algn="ctr">
              <a:spcBef>
                <a:spcPts val="150"/>
              </a:spcBef>
            </a:pPr>
            <a:r>
              <a:rPr sz="2700" b="1" spc="-68" dirty="0">
                <a:solidFill>
                  <a:srgbClr val="506380"/>
                </a:solidFill>
                <a:latin typeface="Cerebri" panose="020B0604020202020204" charset="0"/>
              </a:rPr>
              <a:t>Logistics</a:t>
            </a:r>
            <a:endParaRPr sz="2700" dirty="0">
              <a:solidFill>
                <a:srgbClr val="506380"/>
              </a:solidFill>
              <a:latin typeface="Cerebri" panose="020B0604020202020204" charset="0"/>
            </a:endParaRPr>
          </a:p>
          <a:p>
            <a:pPr marL="19050" marR="7620" algn="ctr">
              <a:spcBef>
                <a:spcPts val="98"/>
              </a:spcBef>
            </a:pPr>
            <a:r>
              <a:rPr sz="2100" spc="-158" dirty="0">
                <a:latin typeface="Cerebri" panose="020B0604020202020204" charset="0"/>
              </a:rPr>
              <a:t>Pathways</a:t>
            </a:r>
            <a:r>
              <a:rPr sz="2100" spc="-90" dirty="0">
                <a:latin typeface="Cerebri" panose="020B0604020202020204" charset="0"/>
              </a:rPr>
              <a:t> </a:t>
            </a:r>
            <a:r>
              <a:rPr sz="2100" spc="-158" dirty="0">
                <a:latin typeface="Cerebri" panose="020B0604020202020204" charset="0"/>
              </a:rPr>
              <a:t>needed</a:t>
            </a:r>
            <a:r>
              <a:rPr sz="2100" spc="-112" dirty="0">
                <a:latin typeface="Cerebri" panose="020B0604020202020204" charset="0"/>
              </a:rPr>
              <a:t> </a:t>
            </a:r>
            <a:r>
              <a:rPr sz="2100" spc="-30" dirty="0">
                <a:latin typeface="Cerebri" panose="020B0604020202020204" charset="0"/>
              </a:rPr>
              <a:t>to</a:t>
            </a:r>
            <a:r>
              <a:rPr sz="2100" spc="-98" dirty="0">
                <a:latin typeface="Cerebri" panose="020B0604020202020204" charset="0"/>
              </a:rPr>
              <a:t> </a:t>
            </a:r>
            <a:r>
              <a:rPr sz="2100" spc="-60" dirty="0">
                <a:latin typeface="Cerebri" panose="020B0604020202020204" charset="0"/>
              </a:rPr>
              <a:t>transport </a:t>
            </a:r>
            <a:r>
              <a:rPr sz="2100" spc="-136" dirty="0">
                <a:latin typeface="Cerebri" panose="020B0604020202020204" charset="0"/>
              </a:rPr>
              <a:t>people, </a:t>
            </a:r>
            <a:r>
              <a:rPr sz="2100" spc="-120" dirty="0">
                <a:latin typeface="Cerebri" panose="020B0604020202020204" charset="0"/>
              </a:rPr>
              <a:t>inventory,</a:t>
            </a:r>
            <a:r>
              <a:rPr sz="2100" spc="-68" dirty="0">
                <a:latin typeface="Cerebri" panose="020B0604020202020204" charset="0"/>
              </a:rPr>
              <a:t> </a:t>
            </a:r>
            <a:r>
              <a:rPr sz="2100" spc="-112" dirty="0">
                <a:latin typeface="Cerebri" panose="020B0604020202020204" charset="0"/>
              </a:rPr>
              <a:t>or</a:t>
            </a:r>
            <a:r>
              <a:rPr sz="2100" spc="-120" dirty="0">
                <a:latin typeface="Cerebri" panose="020B0604020202020204" charset="0"/>
              </a:rPr>
              <a:t> </a:t>
            </a:r>
            <a:r>
              <a:rPr sz="2100" spc="-16" dirty="0">
                <a:latin typeface="Cerebri" panose="020B0604020202020204" charset="0"/>
              </a:rPr>
              <a:t>finished </a:t>
            </a:r>
            <a:r>
              <a:rPr sz="2100" spc="-142" dirty="0">
                <a:latin typeface="Cerebri" panose="020B0604020202020204" charset="0"/>
              </a:rPr>
              <a:t>goods</a:t>
            </a:r>
            <a:r>
              <a:rPr sz="2100" spc="-90" dirty="0">
                <a:latin typeface="Cerebri" panose="020B0604020202020204" charset="0"/>
              </a:rPr>
              <a:t> throughout</a:t>
            </a:r>
            <a:r>
              <a:rPr sz="2100" spc="-60" dirty="0">
                <a:latin typeface="Cerebri" panose="020B0604020202020204" charset="0"/>
              </a:rPr>
              <a:t> </a:t>
            </a:r>
            <a:r>
              <a:rPr sz="2100" spc="-82" dirty="0">
                <a:latin typeface="Cerebri" panose="020B0604020202020204" charset="0"/>
              </a:rPr>
              <a:t>the</a:t>
            </a:r>
            <a:r>
              <a:rPr sz="2100" spc="-76" dirty="0">
                <a:latin typeface="Cerebri" panose="020B0604020202020204" charset="0"/>
              </a:rPr>
              <a:t> </a:t>
            </a:r>
            <a:r>
              <a:rPr sz="2100" spc="-16" dirty="0">
                <a:latin typeface="Cerebri" panose="020B0604020202020204" charset="0"/>
              </a:rPr>
              <a:t>factory</a:t>
            </a:r>
            <a:endParaRPr sz="2100" dirty="0">
              <a:latin typeface="Cerebri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8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4F89F0D-64E7-4724-0D5F-7B4F2B4E316A}"/>
              </a:ext>
            </a:extLst>
          </p:cNvPr>
          <p:cNvSpPr/>
          <p:nvPr/>
        </p:nvSpPr>
        <p:spPr>
          <a:xfrm>
            <a:off x="9906000" y="0"/>
            <a:ext cx="8382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AutoShape 2"/>
          <p:cNvSpPr/>
          <p:nvPr/>
        </p:nvSpPr>
        <p:spPr>
          <a:xfrm flipV="1">
            <a:off x="0" y="10096500"/>
            <a:ext cx="18288000" cy="0"/>
          </a:xfrm>
          <a:prstGeom prst="line">
            <a:avLst/>
          </a:prstGeom>
          <a:ln w="38100" cap="flat">
            <a:solidFill>
              <a:srgbClr val="F05E2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219200" y="1652471"/>
            <a:ext cx="8153400" cy="1595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85"/>
              </a:lnSpc>
            </a:pPr>
            <a:r>
              <a:rPr lang="en-US" sz="9400" dirty="0">
                <a:solidFill>
                  <a:srgbClr val="445160"/>
                </a:solidFill>
                <a:latin typeface="Barlow Black" panose="00000A00000000000000" pitchFamily="50" charset="0"/>
              </a:rPr>
              <a:t>Market Size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65735" y="4001514"/>
            <a:ext cx="6862530" cy="4655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84"/>
              </a:lnSpc>
            </a:pPr>
            <a:r>
              <a:rPr lang="en-US" sz="2800" dirty="0">
                <a:solidFill>
                  <a:srgbClr val="445160"/>
                </a:solidFill>
                <a:latin typeface="Barlow Medium" panose="00000600000000000000" pitchFamily="50" charset="0"/>
              </a:rPr>
              <a:t>Canada has the lowest number of housing units per 1,000 residents of any G7 country. </a:t>
            </a:r>
          </a:p>
          <a:p>
            <a:pPr>
              <a:lnSpc>
                <a:spcPts val="3284"/>
              </a:lnSpc>
            </a:pPr>
            <a:endParaRPr lang="en-US" sz="2800" dirty="0">
              <a:solidFill>
                <a:srgbClr val="445160"/>
              </a:solidFill>
              <a:latin typeface="Barlow Medium" panose="00000600000000000000" pitchFamily="50" charset="0"/>
            </a:endParaRPr>
          </a:p>
          <a:p>
            <a:pPr>
              <a:lnSpc>
                <a:spcPts val="3284"/>
              </a:lnSpc>
            </a:pPr>
            <a:r>
              <a:rPr lang="en-US" sz="2800" dirty="0">
                <a:solidFill>
                  <a:srgbClr val="445160"/>
                </a:solidFill>
                <a:latin typeface="Barlow Medium" panose="00000600000000000000" pitchFamily="50" charset="0"/>
              </a:rPr>
              <a:t>The number of housing units per 1,000 Canadians has been falling since 2016 owing to the sharp rise in population growth. </a:t>
            </a:r>
          </a:p>
          <a:p>
            <a:pPr>
              <a:lnSpc>
                <a:spcPts val="3284"/>
              </a:lnSpc>
            </a:pPr>
            <a:endParaRPr lang="en-US" sz="2800" dirty="0">
              <a:solidFill>
                <a:srgbClr val="445160"/>
              </a:solidFill>
              <a:latin typeface="Barlow Medium" panose="00000600000000000000" pitchFamily="50" charset="0"/>
            </a:endParaRPr>
          </a:p>
          <a:p>
            <a:pPr>
              <a:lnSpc>
                <a:spcPts val="3284"/>
              </a:lnSpc>
            </a:pPr>
            <a:r>
              <a:rPr lang="en-US" sz="2800" dirty="0">
                <a:solidFill>
                  <a:srgbClr val="445160"/>
                </a:solidFill>
                <a:latin typeface="Barlow Medium" panose="00000600000000000000" pitchFamily="50" charset="0"/>
              </a:rPr>
              <a:t>An extra 100 thousand dwellings would have been required to keep the ratio of housing units to population stable since 2016—leaving us still well below the G7 average.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665735" y="2942087"/>
            <a:ext cx="4881330" cy="651213"/>
            <a:chOff x="0" y="0"/>
            <a:chExt cx="1406421" cy="1586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06421" cy="158621"/>
            </a:xfrm>
            <a:custGeom>
              <a:avLst/>
              <a:gdLst/>
              <a:ahLst/>
              <a:cxnLst/>
              <a:rect l="l" t="t" r="r" b="b"/>
              <a:pathLst>
                <a:path w="1406421" h="158621">
                  <a:moveTo>
                    <a:pt x="0" y="0"/>
                  </a:moveTo>
                  <a:lnTo>
                    <a:pt x="1406421" y="0"/>
                  </a:lnTo>
                  <a:lnTo>
                    <a:pt x="1406421" y="158621"/>
                  </a:lnTo>
                  <a:lnTo>
                    <a:pt x="0" y="158621"/>
                  </a:lnTo>
                  <a:close/>
                </a:path>
              </a:pathLst>
            </a:custGeom>
            <a:solidFill>
              <a:srgbClr val="F05E22"/>
            </a:solidFill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820400" y="3100282"/>
            <a:ext cx="5189581" cy="36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44"/>
              </a:lnSpc>
            </a:pPr>
            <a:r>
              <a:rPr lang="en-US" sz="2800" dirty="0">
                <a:solidFill>
                  <a:srgbClr val="FFFFFF"/>
                </a:solidFill>
                <a:latin typeface="Barlow" panose="00000500000000000000" pitchFamily="50" charset="0"/>
              </a:rPr>
              <a:t>Total Available Market (TAM)</a:t>
            </a:r>
          </a:p>
        </p:txBody>
      </p:sp>
      <p:sp>
        <p:nvSpPr>
          <p:cNvPr id="9" name="AutoShape 9"/>
          <p:cNvSpPr/>
          <p:nvPr/>
        </p:nvSpPr>
        <p:spPr>
          <a:xfrm>
            <a:off x="11850061" y="633531"/>
            <a:ext cx="6437939" cy="0"/>
          </a:xfrm>
          <a:prstGeom prst="line">
            <a:avLst/>
          </a:prstGeom>
          <a:ln w="28575" cap="flat">
            <a:solidFill>
              <a:srgbClr val="F05E2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EA4558-11B3-C50B-1371-835D4112B4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 r="68543"/>
          <a:stretch/>
        </p:blipFill>
        <p:spPr>
          <a:xfrm>
            <a:off x="1448898" y="3655425"/>
            <a:ext cx="6481531" cy="5593107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432A9996-E415-2AFF-9E59-DA5C943F7496}"/>
              </a:ext>
            </a:extLst>
          </p:cNvPr>
          <p:cNvSpPr txBox="1"/>
          <p:nvPr/>
        </p:nvSpPr>
        <p:spPr>
          <a:xfrm>
            <a:off x="3788304" y="9078133"/>
            <a:ext cx="1524000" cy="340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24"/>
              </a:lnSpc>
            </a:pPr>
            <a:r>
              <a:rPr lang="en-US" sz="1200" dirty="0">
                <a:latin typeface="Cerebri"/>
              </a:rPr>
              <a:t>Based on 2020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9585BC-388D-16C9-EDD4-3FA7F28B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13" y="636596"/>
            <a:ext cx="1444687" cy="1015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50061" y="609719"/>
            <a:ext cx="6437939" cy="0"/>
          </a:xfrm>
          <a:prstGeom prst="line">
            <a:avLst/>
          </a:prstGeom>
          <a:ln w="76200" cap="flat">
            <a:solidFill>
              <a:srgbClr val="F05E2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749490" y="4076700"/>
            <a:ext cx="8623110" cy="3975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4"/>
              </a:lnSpc>
            </a:pPr>
            <a:r>
              <a:rPr lang="en-US" sz="2803" dirty="0">
                <a:solidFill>
                  <a:srgbClr val="353535"/>
                </a:solidFill>
                <a:latin typeface="Barlow" panose="00000500000000000000" pitchFamily="50" charset="0"/>
              </a:rPr>
              <a:t>Fort-Able is an affordable home solution that manufactures houses and units in a factory to be delivered and </a:t>
            </a:r>
            <a:r>
              <a:rPr lang="en-US" sz="2803" b="1" dirty="0">
                <a:solidFill>
                  <a:srgbClr val="353535"/>
                </a:solidFill>
                <a:latin typeface="Barlow" panose="00000500000000000000" pitchFamily="50" charset="0"/>
              </a:rPr>
              <a:t>set up within 24 hours. </a:t>
            </a:r>
          </a:p>
          <a:p>
            <a:pPr>
              <a:lnSpc>
                <a:spcPts val="3924"/>
              </a:lnSpc>
            </a:pPr>
            <a:endParaRPr lang="en-US" sz="2803" dirty="0">
              <a:solidFill>
                <a:srgbClr val="353535"/>
              </a:solidFill>
              <a:latin typeface="Barlow" panose="00000500000000000000" pitchFamily="50" charset="0"/>
            </a:endParaRPr>
          </a:p>
          <a:p>
            <a:pPr>
              <a:lnSpc>
                <a:spcPts val="3924"/>
              </a:lnSpc>
            </a:pPr>
            <a:r>
              <a:rPr lang="en-US" sz="2803" dirty="0">
                <a:solidFill>
                  <a:srgbClr val="353535"/>
                </a:solidFill>
                <a:latin typeface="Barlow" panose="00000500000000000000" pitchFamily="50" charset="0"/>
              </a:rPr>
              <a:t>The units can be used as single-family homes, bachelor units, accessory dwelling units, income generating property and rental properties.</a:t>
            </a:r>
          </a:p>
          <a:p>
            <a:pPr>
              <a:lnSpc>
                <a:spcPts val="3924"/>
              </a:lnSpc>
            </a:pPr>
            <a:endParaRPr lang="en-US" sz="2803" dirty="0">
              <a:solidFill>
                <a:srgbClr val="353535"/>
              </a:solidFill>
              <a:latin typeface="Cere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49490" y="2216218"/>
            <a:ext cx="11464617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400" b="1" dirty="0">
                <a:solidFill>
                  <a:srgbClr val="445160"/>
                </a:solidFill>
                <a:latin typeface="Barlow Black" panose="00000A00000000000000" pitchFamily="50" charset="0"/>
              </a:rPr>
              <a:t>About US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1" y="9677281"/>
            <a:ext cx="18288000" cy="23347"/>
          </a:xfrm>
          <a:prstGeom prst="line">
            <a:avLst/>
          </a:prstGeom>
          <a:ln w="38100" cap="flat">
            <a:solidFill>
              <a:srgbClr val="F05E2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B7871-6F84-0C44-F594-D046D4CED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49442"/>
            <a:ext cx="1536510" cy="1080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09503C-6407-091F-EFEF-CB898201B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562100"/>
            <a:ext cx="7391400" cy="7391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B21E2786-DB94-F78A-9C14-FF9FAAE89580}"/>
              </a:ext>
            </a:extLst>
          </p:cNvPr>
          <p:cNvSpPr/>
          <p:nvPr/>
        </p:nvSpPr>
        <p:spPr>
          <a:xfrm>
            <a:off x="3429000" y="892738"/>
            <a:ext cx="12761268" cy="1228241"/>
          </a:xfrm>
          <a:custGeom>
            <a:avLst/>
            <a:gdLst/>
            <a:ahLst/>
            <a:cxnLst/>
            <a:rect l="l" t="t" r="r" b="b"/>
            <a:pathLst>
              <a:path w="3576320" h="469265">
                <a:moveTo>
                  <a:pt x="3576292" y="469199"/>
                </a:moveTo>
                <a:lnTo>
                  <a:pt x="0" y="469199"/>
                </a:lnTo>
                <a:lnTo>
                  <a:pt x="0" y="0"/>
                </a:lnTo>
                <a:lnTo>
                  <a:pt x="3576292" y="0"/>
                </a:lnTo>
                <a:lnTo>
                  <a:pt x="3576292" y="469199"/>
                </a:lnTo>
                <a:close/>
              </a:path>
            </a:pathLst>
          </a:custGeom>
          <a:solidFill>
            <a:srgbClr val="445160"/>
          </a:solidFill>
        </p:spPr>
        <p:txBody>
          <a:bodyPr wrap="square" lIns="0" tIns="0" rIns="0" bIns="0" rtlCol="0"/>
          <a:lstStyle/>
          <a:p>
            <a:pPr>
              <a:lnSpc>
                <a:spcPts val="13265"/>
              </a:lnSpc>
            </a:pPr>
            <a:endParaRPr lang="en-US" sz="2800" dirty="0">
              <a:solidFill>
                <a:srgbClr val="6A7759"/>
              </a:solidFill>
              <a:latin typeface="Montserrat Semi-Bold Bold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F4B07B5-CAF9-9212-D1DA-DEDD8EFF5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05090"/>
              </p:ext>
            </p:extLst>
          </p:nvPr>
        </p:nvGraphicFramePr>
        <p:xfrm>
          <a:off x="1409700" y="3390900"/>
          <a:ext cx="15468600" cy="543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3720">
                  <a:extLst>
                    <a:ext uri="{9D8B030D-6E8A-4147-A177-3AD203B41FA5}">
                      <a16:colId xmlns:a16="http://schemas.microsoft.com/office/drawing/2014/main" val="4018370125"/>
                    </a:ext>
                  </a:extLst>
                </a:gridCol>
                <a:gridCol w="4388031">
                  <a:extLst>
                    <a:ext uri="{9D8B030D-6E8A-4147-A177-3AD203B41FA5}">
                      <a16:colId xmlns:a16="http://schemas.microsoft.com/office/drawing/2014/main" val="2415515356"/>
                    </a:ext>
                  </a:extLst>
                </a:gridCol>
                <a:gridCol w="3030583">
                  <a:extLst>
                    <a:ext uri="{9D8B030D-6E8A-4147-A177-3AD203B41FA5}">
                      <a16:colId xmlns:a16="http://schemas.microsoft.com/office/drawing/2014/main" val="1574546335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2984452055"/>
                    </a:ext>
                  </a:extLst>
                </a:gridCol>
                <a:gridCol w="2683329">
                  <a:extLst>
                    <a:ext uri="{9D8B030D-6E8A-4147-A177-3AD203B41FA5}">
                      <a16:colId xmlns:a16="http://schemas.microsoft.com/office/drawing/2014/main" val="216864788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Company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rebri Bold Bold" panose="020B0604020202020204" charset="0"/>
                      </a:endParaRPr>
                    </a:p>
                  </a:txBody>
                  <a:tcPr marL="182880" marR="182880" marT="91440" marB="91440">
                    <a:solidFill>
                      <a:srgbClr val="4451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Retail Price $/Ft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rebri Bold Bold" panose="020B0604020202020204" charset="0"/>
                      </a:endParaRPr>
                    </a:p>
                  </a:txBody>
                  <a:tcPr marL="182880" marR="182880" marT="91440" marB="91440">
                    <a:solidFill>
                      <a:srgbClr val="4451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Module Price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rebri Bold Bold" panose="020B0604020202020204" charset="0"/>
                      </a:endParaRPr>
                    </a:p>
                  </a:txBody>
                  <a:tcPr marL="182880" marR="182880" marT="91440" marB="91440">
                    <a:solidFill>
                      <a:srgbClr val="4451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Size SF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rebri Bold Bold" panose="020B0604020202020204" charset="0"/>
                      </a:endParaRPr>
                    </a:p>
                  </a:txBody>
                  <a:tcPr marL="182880" marR="182880" marT="91440" marB="91440">
                    <a:solidFill>
                      <a:srgbClr val="4451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rebri Bold Bold" panose="020B0604020202020204" charset="0"/>
                      </a:endParaRPr>
                    </a:p>
                  </a:txBody>
                  <a:tcPr marL="182880" marR="182880" marT="91440" marB="91440">
                    <a:solidFill>
                      <a:srgbClr val="445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59147"/>
                  </a:ext>
                </a:extLst>
              </a:tr>
              <a:tr h="374680">
                <a:tc>
                  <a:txBody>
                    <a:bodyPr/>
                    <a:lstStyle/>
                    <a:p>
                      <a:r>
                        <a:rPr lang="en-US" sz="2800" dirty="0"/>
                        <a:t>Fort-Able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$240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$99,000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411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Stone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473567742"/>
                  </a:ext>
                </a:extLst>
              </a:tr>
              <a:tr h="374680">
                <a:tc>
                  <a:txBody>
                    <a:bodyPr/>
                    <a:lstStyle/>
                    <a:p>
                      <a:r>
                        <a:rPr lang="en-US" sz="2800" dirty="0"/>
                        <a:t>Boxabl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$185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$70,000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375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Casita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4229714546"/>
                  </a:ext>
                </a:extLst>
              </a:tr>
              <a:tr h="374680">
                <a:tc>
                  <a:txBody>
                    <a:bodyPr/>
                    <a:lstStyle/>
                    <a:p>
                      <a:r>
                        <a:rPr lang="en-US" sz="2800" dirty="0"/>
                        <a:t>Mint Tiny Homes,BC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$588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$130,050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221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Napa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2360226939"/>
                  </a:ext>
                </a:extLst>
              </a:tr>
              <a:tr h="374680">
                <a:tc>
                  <a:txBody>
                    <a:bodyPr/>
                    <a:lstStyle/>
                    <a:p>
                      <a:r>
                        <a:rPr lang="en-US" sz="2800" dirty="0"/>
                        <a:t>Zero Squared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$511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$136,500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267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Jaunt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3289602014"/>
                  </a:ext>
                </a:extLst>
              </a:tr>
              <a:tr h="770920"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Sunshine Homes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$475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$127000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267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Coastal Escape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1367871540"/>
                  </a:ext>
                </a:extLst>
              </a:tr>
              <a:tr h="374680">
                <a:tc>
                  <a:txBody>
                    <a:bodyPr/>
                    <a:lstStyle/>
                    <a:p>
                      <a:r>
                        <a:rPr lang="en-US" sz="2800" dirty="0"/>
                        <a:t>Teacup Homes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$505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$135,000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297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Summer’s Night Dream</a:t>
                      </a:r>
                      <a:endParaRPr lang="en-US" sz="2800" dirty="0">
                        <a:latin typeface="Cerebri" panose="020B0604020202020204" charset="0"/>
                      </a:endParaRPr>
                    </a:p>
                  </a:txBody>
                  <a:tcPr marL="182880" marR="182880" marT="91440" marB="91440"/>
                </a:tc>
                <a:extLst>
                  <a:ext uri="{0D108BD9-81ED-4DB2-BD59-A6C34878D82A}">
                    <a16:rowId xmlns:a16="http://schemas.microsoft.com/office/drawing/2014/main" val="7769049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E2F1F9C-85DB-9C9D-0670-E23866C71C2E}"/>
              </a:ext>
            </a:extLst>
          </p:cNvPr>
          <p:cNvSpPr txBox="1"/>
          <p:nvPr/>
        </p:nvSpPr>
        <p:spPr>
          <a:xfrm>
            <a:off x="1409700" y="2552700"/>
            <a:ext cx="15278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>
              <a:spcBef>
                <a:spcPts val="200"/>
              </a:spcBef>
            </a:pPr>
            <a:r>
              <a:rPr lang="en-US" sz="3600" b="1" dirty="0">
                <a:solidFill>
                  <a:srgbClr val="445160"/>
                </a:solidFill>
                <a:latin typeface="Cerebri" panose="020B0604020202020204" charset="0"/>
              </a:rPr>
              <a:t>ALREADY-</a:t>
            </a:r>
            <a:r>
              <a:rPr lang="en-US" sz="3600" b="1" spc="120" dirty="0">
                <a:solidFill>
                  <a:srgbClr val="6A7759"/>
                </a:solidFill>
                <a:latin typeface="Cerebri" panose="020B0604020202020204" charset="0"/>
              </a:rPr>
              <a:t> </a:t>
            </a:r>
            <a:r>
              <a:rPr lang="en-US" sz="3600" b="1" spc="130" dirty="0">
                <a:solidFill>
                  <a:srgbClr val="EF4723"/>
                </a:solidFill>
                <a:latin typeface="Cerebri" panose="020B0604020202020204" charset="0"/>
              </a:rPr>
              <a:t>Fort-Able</a:t>
            </a:r>
            <a:r>
              <a:rPr lang="en-US" sz="3600" b="1" spc="50" dirty="0">
                <a:solidFill>
                  <a:srgbClr val="EF4723"/>
                </a:solidFill>
                <a:latin typeface="Cerebri" panose="020B0604020202020204" charset="0"/>
              </a:rPr>
              <a:t> </a:t>
            </a:r>
            <a:r>
              <a:rPr lang="en-US" sz="3600" b="1" spc="120" dirty="0">
                <a:solidFill>
                  <a:srgbClr val="EF4723"/>
                </a:solidFill>
                <a:latin typeface="Cerebri" panose="020B0604020202020204" charset="0"/>
              </a:rPr>
              <a:t>Homes</a:t>
            </a:r>
            <a:r>
              <a:rPr lang="en-US" sz="3600" b="1" spc="80" dirty="0">
                <a:solidFill>
                  <a:srgbClr val="EF4723"/>
                </a:solidFill>
                <a:latin typeface="Cerebri" panose="020B0604020202020204" charset="0"/>
              </a:rPr>
              <a:t> </a:t>
            </a:r>
            <a:r>
              <a:rPr lang="en-US" sz="3600" b="1" spc="220" dirty="0">
                <a:solidFill>
                  <a:srgbClr val="EF4723"/>
                </a:solidFill>
                <a:latin typeface="Cerebri" panose="020B0604020202020204" charset="0"/>
              </a:rPr>
              <a:t>Retail</a:t>
            </a:r>
            <a:r>
              <a:rPr lang="en-US" sz="3600" b="1" spc="50" dirty="0">
                <a:solidFill>
                  <a:srgbClr val="EF4723"/>
                </a:solidFill>
                <a:latin typeface="Cerebri" panose="020B0604020202020204" charset="0"/>
              </a:rPr>
              <a:t> </a:t>
            </a:r>
            <a:r>
              <a:rPr lang="en-US" sz="3600" b="1" spc="200" dirty="0">
                <a:solidFill>
                  <a:srgbClr val="EF4723"/>
                </a:solidFill>
                <a:latin typeface="Cerebri" panose="020B0604020202020204" charset="0"/>
              </a:rPr>
              <a:t>Price</a:t>
            </a:r>
            <a:r>
              <a:rPr lang="en-US" sz="3600" b="1" spc="150" dirty="0">
                <a:solidFill>
                  <a:srgbClr val="EF4723"/>
                </a:solidFill>
                <a:latin typeface="Cerebri" panose="020B0604020202020204" charset="0"/>
              </a:rPr>
              <a:t> </a:t>
            </a:r>
            <a:r>
              <a:rPr lang="en-US" sz="3600" b="1" spc="140" dirty="0">
                <a:solidFill>
                  <a:srgbClr val="EF4723"/>
                </a:solidFill>
                <a:latin typeface="Cerebri" panose="020B0604020202020204" charset="0"/>
              </a:rPr>
              <a:t>is</a:t>
            </a:r>
            <a:r>
              <a:rPr lang="en-US" sz="3600" b="1" spc="110" dirty="0">
                <a:solidFill>
                  <a:srgbClr val="EF4723"/>
                </a:solidFill>
                <a:latin typeface="Cerebri" panose="020B0604020202020204" charset="0"/>
              </a:rPr>
              <a:t> </a:t>
            </a:r>
            <a:r>
              <a:rPr lang="en-US" sz="3600" b="1" u="sng" spc="250" dirty="0">
                <a:solidFill>
                  <a:srgbClr val="445160"/>
                </a:solidFill>
                <a:latin typeface="Cerebri" panose="020B0604020202020204" charset="0"/>
              </a:rPr>
              <a:t>Half</a:t>
            </a:r>
            <a:r>
              <a:rPr lang="en-US" sz="3600" b="1" spc="150" dirty="0">
                <a:solidFill>
                  <a:srgbClr val="445160"/>
                </a:solidFill>
                <a:latin typeface="Cerebri" panose="020B0604020202020204" charset="0"/>
              </a:rPr>
              <a:t> </a:t>
            </a:r>
            <a:r>
              <a:rPr lang="en-US" sz="3600" b="1" spc="270" dirty="0">
                <a:solidFill>
                  <a:srgbClr val="EF4723"/>
                </a:solidFill>
                <a:latin typeface="Cerebri" panose="020B0604020202020204" charset="0"/>
              </a:rPr>
              <a:t>of</a:t>
            </a:r>
            <a:r>
              <a:rPr lang="en-US" sz="3600" b="1" spc="30" dirty="0">
                <a:solidFill>
                  <a:srgbClr val="EF4723"/>
                </a:solidFill>
                <a:latin typeface="Cerebri" panose="020B0604020202020204" charset="0"/>
              </a:rPr>
              <a:t> </a:t>
            </a:r>
            <a:r>
              <a:rPr lang="en-US" sz="3600" b="1" spc="228" dirty="0">
                <a:solidFill>
                  <a:srgbClr val="EF4723"/>
                </a:solidFill>
                <a:latin typeface="Cerebri" panose="020B0604020202020204" charset="0"/>
              </a:rPr>
              <a:t>Competitors</a:t>
            </a:r>
            <a:endParaRPr lang="en-US" sz="3600" b="1" dirty="0">
              <a:solidFill>
                <a:srgbClr val="EF4723"/>
              </a:solidFill>
              <a:latin typeface="Cerebri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D82DB9-69C1-62F8-68BF-4BFEA060D1F6}"/>
              </a:ext>
            </a:extLst>
          </p:cNvPr>
          <p:cNvSpPr txBox="1"/>
          <p:nvPr/>
        </p:nvSpPr>
        <p:spPr>
          <a:xfrm>
            <a:off x="3581400" y="499573"/>
            <a:ext cx="13511962" cy="1651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265"/>
              </a:lnSpc>
            </a:pPr>
            <a:r>
              <a:rPr lang="en-CA" sz="8400" dirty="0">
                <a:solidFill>
                  <a:schemeClr val="bg1"/>
                </a:solidFill>
                <a:latin typeface="Barlow Black" panose="00000A00000000000000" pitchFamily="50" charset="0"/>
              </a:rPr>
              <a:t>Fort-Able vs Competitors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2EB0F-F389-22BD-543E-6A79993B6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63425"/>
            <a:ext cx="1444687" cy="101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7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50061" y="661348"/>
            <a:ext cx="6437939" cy="0"/>
          </a:xfrm>
          <a:prstGeom prst="line">
            <a:avLst/>
          </a:prstGeom>
          <a:ln w="28575" cap="flat">
            <a:solidFill>
              <a:srgbClr val="F05E2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0" y="9944100"/>
            <a:ext cx="18288000" cy="12945"/>
          </a:xfrm>
          <a:prstGeom prst="line">
            <a:avLst/>
          </a:prstGeom>
          <a:ln w="38100" cap="flat">
            <a:solidFill>
              <a:srgbClr val="F05E2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5055" t="44212" r="35044" b="31539"/>
          <a:stretch>
            <a:fillRect/>
          </a:stretch>
        </p:blipFill>
        <p:spPr>
          <a:xfrm>
            <a:off x="1028700" y="3948428"/>
            <a:ext cx="8818327" cy="4022679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5" name="Group 5"/>
          <p:cNvGrpSpPr/>
          <p:nvPr/>
        </p:nvGrpSpPr>
        <p:grpSpPr>
          <a:xfrm>
            <a:off x="-293820" y="1492588"/>
            <a:ext cx="10822012" cy="3230762"/>
            <a:chOff x="0" y="-38100"/>
            <a:chExt cx="2850242" cy="850900"/>
          </a:xfrm>
        </p:grpSpPr>
        <p:sp>
          <p:nvSpPr>
            <p:cNvPr id="6" name="Freeform 6"/>
            <p:cNvSpPr/>
            <p:nvPr/>
          </p:nvSpPr>
          <p:spPr>
            <a:xfrm>
              <a:off x="354807" y="-17330"/>
              <a:ext cx="2495435" cy="353227"/>
            </a:xfrm>
            <a:custGeom>
              <a:avLst/>
              <a:gdLst/>
              <a:ahLst/>
              <a:cxnLst/>
              <a:rect l="l" t="t" r="r" b="b"/>
              <a:pathLst>
                <a:path w="2495435" h="353227">
                  <a:moveTo>
                    <a:pt x="0" y="0"/>
                  </a:moveTo>
                  <a:lnTo>
                    <a:pt x="2495435" y="0"/>
                  </a:lnTo>
                  <a:lnTo>
                    <a:pt x="2495435" y="353227"/>
                  </a:lnTo>
                  <a:lnTo>
                    <a:pt x="0" y="353227"/>
                  </a:lnTo>
                  <a:close/>
                </a:path>
              </a:pathLst>
            </a:custGeom>
            <a:solidFill>
              <a:srgbClr val="44516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1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49230" y="1309506"/>
            <a:ext cx="9842757" cy="155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65"/>
              </a:lnSpc>
            </a:pPr>
            <a:r>
              <a:rPr lang="en-US" sz="8400" dirty="0">
                <a:solidFill>
                  <a:schemeClr val="bg1"/>
                </a:solidFill>
                <a:latin typeface="Barlow Black" panose="00000A00000000000000" pitchFamily="50" charset="0"/>
              </a:rPr>
              <a:t>Our Proven Growth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83783" y="3908860"/>
            <a:ext cx="7169258" cy="4076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3"/>
              </a:lnSpc>
              <a:spcBef>
                <a:spcPct val="0"/>
              </a:spcBef>
            </a:pPr>
            <a:r>
              <a:rPr lang="en-US" sz="2852" dirty="0">
                <a:solidFill>
                  <a:srgbClr val="445160"/>
                </a:solidFill>
                <a:latin typeface="Cerebri"/>
              </a:rPr>
              <a:t>The report on 'Prefabricated Housing Market to 2027' states that </a:t>
            </a:r>
            <a:r>
              <a:rPr lang="en-US" sz="2852" b="1" dirty="0">
                <a:solidFill>
                  <a:srgbClr val="EF4723"/>
                </a:solidFill>
                <a:latin typeface="Cerebri"/>
              </a:rPr>
              <a:t>North America will remain the largest marketing region</a:t>
            </a:r>
            <a:r>
              <a:rPr lang="en-US" sz="2852" dirty="0">
                <a:solidFill>
                  <a:srgbClr val="445160"/>
                </a:solidFill>
                <a:latin typeface="Cerebri"/>
              </a:rPr>
              <a:t>. It will also be expected to witness the highest growth over the forecast, as prefabrication promotes sustainability and reduces waste, thus meeting the Green Building Standards.</a:t>
            </a:r>
          </a:p>
          <a:p>
            <a:pPr>
              <a:lnSpc>
                <a:spcPts val="3993"/>
              </a:lnSpc>
              <a:spcBef>
                <a:spcPct val="0"/>
              </a:spcBef>
            </a:pPr>
            <a:endParaRPr lang="en-US" sz="2852" dirty="0">
              <a:solidFill>
                <a:srgbClr val="6A7759"/>
              </a:solidFill>
              <a:latin typeface="Cere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64748" y="8022849"/>
            <a:ext cx="8971216" cy="624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445160"/>
                </a:solidFill>
                <a:latin typeface="Cerebri"/>
              </a:rPr>
              <a:t>Trends and Forecasts for Prefabricated Housing Market in Canada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445160"/>
                </a:solidFill>
                <a:latin typeface="Cerebri"/>
              </a:rPr>
              <a:t>2014-2025 (US $M)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4F69F-24E0-A59A-C85E-1F0D2ECA5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36" y="424971"/>
            <a:ext cx="1444687" cy="10158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B42CFF0-2940-9F19-BB4B-A605C28A4B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r="20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3472B389-9010-53DC-F802-D3268091F5A5}"/>
              </a:ext>
            </a:extLst>
          </p:cNvPr>
          <p:cNvSpPr/>
          <p:nvPr/>
        </p:nvSpPr>
        <p:spPr>
          <a:xfrm>
            <a:off x="4383732" y="647700"/>
            <a:ext cx="11389667" cy="1380641"/>
          </a:xfrm>
          <a:custGeom>
            <a:avLst/>
            <a:gdLst/>
            <a:ahLst/>
            <a:cxnLst/>
            <a:rect l="l" t="t" r="r" b="b"/>
            <a:pathLst>
              <a:path w="3576320" h="469265">
                <a:moveTo>
                  <a:pt x="3576292" y="469199"/>
                </a:moveTo>
                <a:lnTo>
                  <a:pt x="0" y="469199"/>
                </a:lnTo>
                <a:lnTo>
                  <a:pt x="0" y="0"/>
                </a:lnTo>
                <a:lnTo>
                  <a:pt x="3576292" y="0"/>
                </a:lnTo>
                <a:lnTo>
                  <a:pt x="3576292" y="469199"/>
                </a:lnTo>
                <a:close/>
              </a:path>
            </a:pathLst>
          </a:custGeom>
          <a:solidFill>
            <a:srgbClr val="445160"/>
          </a:solidFill>
        </p:spPr>
        <p:txBody>
          <a:bodyPr wrap="square" lIns="0" tIns="0" rIns="0" bIns="0" rtlCol="0"/>
          <a:lstStyle/>
          <a:p>
            <a:pPr>
              <a:lnSpc>
                <a:spcPts val="13265"/>
              </a:lnSpc>
            </a:pPr>
            <a:endParaRPr lang="en-US" sz="2800" dirty="0">
              <a:solidFill>
                <a:srgbClr val="6A7759"/>
              </a:solidFill>
              <a:latin typeface="Montserrat Semi-Bold 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BE8456-8365-C523-73F6-9F8BA8E65853}"/>
              </a:ext>
            </a:extLst>
          </p:cNvPr>
          <p:cNvSpPr txBox="1"/>
          <p:nvPr/>
        </p:nvSpPr>
        <p:spPr>
          <a:xfrm>
            <a:off x="1447800" y="3162300"/>
            <a:ext cx="15468600" cy="4748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3284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Fort-Able homes Inc. has </a:t>
            </a:r>
            <a:r>
              <a:rPr lang="en-US" sz="3200" b="1" dirty="0">
                <a:solidFill>
                  <a:srgbClr val="445160"/>
                </a:solidFill>
                <a:latin typeface="Barlow" panose="00000500000000000000" pitchFamily="50" charset="0"/>
              </a:rPr>
              <a:t>currently set up a 13,000 SF R&amp;D Factory in </a:t>
            </a:r>
            <a:r>
              <a:rPr lang="en-US" sz="3200" b="1" dirty="0" err="1">
                <a:solidFill>
                  <a:srgbClr val="445160"/>
                </a:solidFill>
                <a:latin typeface="Barlow" panose="00000500000000000000" pitchFamily="50" charset="0"/>
              </a:rPr>
              <a:t>St.Thomas</a:t>
            </a: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, Ontario. In the current location, Fort-Able is able to produce 10 houses every month.</a:t>
            </a:r>
          </a:p>
          <a:p>
            <a:pPr marL="457200" indent="-457200">
              <a:lnSpc>
                <a:spcPts val="3284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45160"/>
              </a:solidFill>
              <a:latin typeface="Barlow" panose="00000500000000000000" pitchFamily="50" charset="0"/>
            </a:endParaRPr>
          </a:p>
          <a:p>
            <a:pPr marL="457200" indent="-457200">
              <a:lnSpc>
                <a:spcPts val="3284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45160"/>
                </a:solidFill>
                <a:latin typeface="Barlow" panose="00000500000000000000" pitchFamily="50" charset="0"/>
              </a:rPr>
              <a:t>Prototypes of model homes are being developed</a:t>
            </a: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 and are being </a:t>
            </a:r>
            <a:r>
              <a:rPr lang="en-US" sz="3200" b="1" dirty="0">
                <a:solidFill>
                  <a:srgbClr val="445160"/>
                </a:solidFill>
                <a:latin typeface="Barlow" panose="00000500000000000000" pitchFamily="50" charset="0"/>
              </a:rPr>
              <a:t>submitted to cities and municipalities for approvals</a:t>
            </a: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 by our civil and structural engineers. </a:t>
            </a:r>
          </a:p>
          <a:p>
            <a:pPr marL="457200" indent="-457200">
              <a:lnSpc>
                <a:spcPts val="3284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45160"/>
              </a:solidFill>
              <a:latin typeface="Barlow" panose="00000500000000000000" pitchFamily="50" charset="0"/>
            </a:endParaRPr>
          </a:p>
          <a:p>
            <a:pPr marL="457200" indent="-457200">
              <a:lnSpc>
                <a:spcPts val="3284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Fort-Able Homes Inc. is </a:t>
            </a:r>
            <a:r>
              <a:rPr lang="en-US" sz="3200" b="1" dirty="0">
                <a:solidFill>
                  <a:srgbClr val="445160"/>
                </a:solidFill>
                <a:latin typeface="Barlow" panose="00000500000000000000" pitchFamily="50" charset="0"/>
              </a:rPr>
              <a:t>planning to set up its first factory of 100,000 sf in early 2023 </a:t>
            </a: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to start full scale production of the houses. </a:t>
            </a:r>
          </a:p>
          <a:p>
            <a:pPr marL="457200" indent="-457200">
              <a:lnSpc>
                <a:spcPts val="3284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445160"/>
              </a:solidFill>
              <a:latin typeface="Barlow" panose="00000500000000000000" pitchFamily="50" charset="0"/>
            </a:endParaRPr>
          </a:p>
          <a:p>
            <a:pPr marL="457200" indent="-457200">
              <a:lnSpc>
                <a:spcPts val="3284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Once fully set up, the factory will be able to produce about </a:t>
            </a:r>
            <a:r>
              <a:rPr lang="en-US" sz="3200" b="1" dirty="0">
                <a:solidFill>
                  <a:srgbClr val="445160"/>
                </a:solidFill>
                <a:latin typeface="Barlow" panose="00000500000000000000" pitchFamily="50" charset="0"/>
              </a:rPr>
              <a:t>100 houses monthly</a:t>
            </a: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, about </a:t>
            </a:r>
            <a:r>
              <a:rPr lang="en-US" sz="3200" b="1" dirty="0">
                <a:solidFill>
                  <a:srgbClr val="445160"/>
                </a:solidFill>
                <a:latin typeface="Barlow" panose="00000500000000000000" pitchFamily="50" charset="0"/>
              </a:rPr>
              <a:t>1200 house in one year</a:t>
            </a: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 and about </a:t>
            </a:r>
            <a:r>
              <a:rPr lang="en-US" sz="3200" b="1" dirty="0">
                <a:solidFill>
                  <a:srgbClr val="445160"/>
                </a:solidFill>
                <a:latin typeface="Barlow" panose="00000500000000000000" pitchFamily="50" charset="0"/>
              </a:rPr>
              <a:t>200 houses monthly in 2 shifts</a:t>
            </a: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F36A8-5B21-6BBF-F2E0-339423B2E941}"/>
              </a:ext>
            </a:extLst>
          </p:cNvPr>
          <p:cNvSpPr txBox="1"/>
          <p:nvPr/>
        </p:nvSpPr>
        <p:spPr>
          <a:xfrm>
            <a:off x="5029200" y="385230"/>
            <a:ext cx="11658600" cy="328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265"/>
              </a:lnSpc>
            </a:pPr>
            <a:r>
              <a:rPr lang="en-US" sz="8400" dirty="0">
                <a:solidFill>
                  <a:schemeClr val="bg1"/>
                </a:solidFill>
                <a:latin typeface="Barlow Black" panose="00000A00000000000000" pitchFamily="50" charset="0"/>
              </a:rPr>
              <a:t>Funding &amp; Expenses</a:t>
            </a:r>
          </a:p>
          <a:p>
            <a:pPr>
              <a:lnSpc>
                <a:spcPts val="13265"/>
              </a:lnSpc>
            </a:pPr>
            <a:endParaRPr lang="en-US" sz="6600" dirty="0">
              <a:solidFill>
                <a:schemeClr val="bg1"/>
              </a:solidFill>
              <a:latin typeface="Montserrat Semi-Bold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4E7099-36F5-3A80-5943-88CC74CEF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82" y="735873"/>
            <a:ext cx="1963425" cy="13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69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A65D965-17FE-0D47-ADFF-785E94C414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r="20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AA4D46-7164-6EFA-4930-C61BEBF9D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52948"/>
              </p:ext>
            </p:extLst>
          </p:nvPr>
        </p:nvGraphicFramePr>
        <p:xfrm>
          <a:off x="2362199" y="2364378"/>
          <a:ext cx="14175376" cy="730713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043593">
                  <a:extLst>
                    <a:ext uri="{9D8B030D-6E8A-4147-A177-3AD203B41FA5}">
                      <a16:colId xmlns:a16="http://schemas.microsoft.com/office/drawing/2014/main" val="215952401"/>
                    </a:ext>
                  </a:extLst>
                </a:gridCol>
                <a:gridCol w="3377261">
                  <a:extLst>
                    <a:ext uri="{9D8B030D-6E8A-4147-A177-3AD203B41FA5}">
                      <a16:colId xmlns:a16="http://schemas.microsoft.com/office/drawing/2014/main" val="67619770"/>
                    </a:ext>
                  </a:extLst>
                </a:gridCol>
                <a:gridCol w="3377261">
                  <a:extLst>
                    <a:ext uri="{9D8B030D-6E8A-4147-A177-3AD203B41FA5}">
                      <a16:colId xmlns:a16="http://schemas.microsoft.com/office/drawing/2014/main" val="3559529847"/>
                    </a:ext>
                  </a:extLst>
                </a:gridCol>
                <a:gridCol w="3377261">
                  <a:extLst>
                    <a:ext uri="{9D8B030D-6E8A-4147-A177-3AD203B41FA5}">
                      <a16:colId xmlns:a16="http://schemas.microsoft.com/office/drawing/2014/main" val="535867023"/>
                    </a:ext>
                  </a:extLst>
                </a:gridCol>
              </a:tblGrid>
              <a:tr h="540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CA" sz="2800" b="1" dirty="0">
                          <a:effectLst/>
                        </a:rPr>
                      </a:br>
                      <a:r>
                        <a:rPr lang="en-CA" sz="2800" b="1" u="none" strike="noStrike" dirty="0">
                          <a:solidFill>
                            <a:schemeClr val="bg1"/>
                          </a:solidFill>
                          <a:effectLst/>
                          <a:latin typeface="Cerebri" panose="020B0604020202020204" charset="0"/>
                        </a:rPr>
                        <a:t>Estimated Expenses</a:t>
                      </a:r>
                      <a:endParaRPr lang="en-CA" sz="2800" b="1" dirty="0">
                        <a:solidFill>
                          <a:schemeClr val="bg1"/>
                        </a:solidFill>
                        <a:effectLst/>
                        <a:latin typeface="Cerebri" panose="020B0604020202020204" charset="0"/>
                      </a:endParaRPr>
                    </a:p>
                    <a:p>
                      <a:pPr algn="ctr" fontAlgn="b"/>
                      <a:endParaRPr lang="en-CA" sz="2800" b="1" dirty="0">
                        <a:effectLst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1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$10M RAISE</a:t>
                      </a:r>
                      <a:endParaRPr lang="en-CA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1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$20M RAISE</a:t>
                      </a:r>
                      <a:endParaRPr lang="en-CA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1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$50M RAISE</a:t>
                      </a:r>
                      <a:endParaRPr lang="en-CA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5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63725"/>
                  </a:ext>
                </a:extLst>
              </a:tr>
              <a:tr h="8463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Purchase of Capital Equipment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$3,000,000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$6,000,000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$10,000,000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966718"/>
                  </a:ext>
                </a:extLst>
              </a:tr>
              <a:tr h="70088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Facilities Acquisition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$2,000,000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$3,000,000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$6,000,000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8631922"/>
                  </a:ext>
                </a:extLst>
              </a:tr>
              <a:tr h="797864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Employee Compensation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$1,500,000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$3,000,000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$6,000,000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294687"/>
                  </a:ext>
                </a:extLst>
              </a:tr>
              <a:tr h="797864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Testing and Certification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$500,000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$1,000,000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$2,500,000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837467"/>
                  </a:ext>
                </a:extLst>
              </a:tr>
              <a:tr h="500618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Raw Materials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$2,000,000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$4,000,000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$13,000,000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727232"/>
                  </a:ext>
                </a:extLst>
              </a:tr>
              <a:tr h="797864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Research &amp; Development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$500,000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$1,000,000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$2,500,000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654231"/>
                  </a:ext>
                </a:extLst>
              </a:tr>
              <a:tr h="700882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Total Expenditures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$9,000,000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$18,000,000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$40,000,000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788660"/>
                  </a:ext>
                </a:extLst>
              </a:tr>
              <a:tr h="846325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Working Capital Reserves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$1,000,000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$2,000,000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0" u="none" strike="noStrike" dirty="0">
                          <a:solidFill>
                            <a:srgbClr val="000000"/>
                          </a:solidFill>
                          <a:effectLst/>
                          <a:latin typeface="Cerebri" panose="020B0604020202020204" charset="0"/>
                        </a:rPr>
                        <a:t>$10,000,000</a:t>
                      </a:r>
                      <a:endParaRPr lang="en-CA" sz="2400" dirty="0">
                        <a:effectLst/>
                        <a:latin typeface="Cerebri" panose="020B0604020202020204" charset="0"/>
                      </a:endParaRPr>
                    </a:p>
                  </a:txBody>
                  <a:tcPr marL="38352" marR="38352" marT="19176" marB="191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237426"/>
                  </a:ext>
                </a:extLst>
              </a:tr>
            </a:tbl>
          </a:graphicData>
        </a:graphic>
      </p:graphicFrame>
      <p:sp>
        <p:nvSpPr>
          <p:cNvPr id="4" name="object 5">
            <a:extLst>
              <a:ext uri="{FF2B5EF4-FFF2-40B4-BE49-F238E27FC236}">
                <a16:creationId xmlns:a16="http://schemas.microsoft.com/office/drawing/2014/main" id="{D0C5C9E0-8CE7-D066-D72D-9578AFBEC90A}"/>
              </a:ext>
            </a:extLst>
          </p:cNvPr>
          <p:cNvSpPr/>
          <p:nvPr/>
        </p:nvSpPr>
        <p:spPr>
          <a:xfrm>
            <a:off x="4383732" y="800100"/>
            <a:ext cx="10246668" cy="1228241"/>
          </a:xfrm>
          <a:custGeom>
            <a:avLst/>
            <a:gdLst/>
            <a:ahLst/>
            <a:cxnLst/>
            <a:rect l="l" t="t" r="r" b="b"/>
            <a:pathLst>
              <a:path w="3576320" h="469265">
                <a:moveTo>
                  <a:pt x="3576292" y="469199"/>
                </a:moveTo>
                <a:lnTo>
                  <a:pt x="0" y="469199"/>
                </a:lnTo>
                <a:lnTo>
                  <a:pt x="0" y="0"/>
                </a:lnTo>
                <a:lnTo>
                  <a:pt x="3576292" y="0"/>
                </a:lnTo>
                <a:lnTo>
                  <a:pt x="3576292" y="469199"/>
                </a:lnTo>
                <a:close/>
              </a:path>
            </a:pathLst>
          </a:custGeom>
          <a:solidFill>
            <a:srgbClr val="445160"/>
          </a:solidFill>
        </p:spPr>
        <p:txBody>
          <a:bodyPr wrap="square" lIns="0" tIns="0" rIns="0" bIns="0" rtlCol="0"/>
          <a:lstStyle/>
          <a:p>
            <a:pPr>
              <a:lnSpc>
                <a:spcPts val="13265"/>
              </a:lnSpc>
            </a:pPr>
            <a:endParaRPr lang="en-US" sz="2800" dirty="0">
              <a:solidFill>
                <a:srgbClr val="6A7759"/>
              </a:solidFill>
              <a:latin typeface="Montserrat Semi-Bold 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5F9604-0D45-35CF-ED2A-7346A60842EC}"/>
              </a:ext>
            </a:extLst>
          </p:cNvPr>
          <p:cNvSpPr txBox="1"/>
          <p:nvPr/>
        </p:nvSpPr>
        <p:spPr>
          <a:xfrm>
            <a:off x="4477867" y="444151"/>
            <a:ext cx="10152533" cy="1651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265"/>
              </a:lnSpc>
            </a:pPr>
            <a:r>
              <a:rPr lang="en-US" sz="8400" dirty="0">
                <a:solidFill>
                  <a:schemeClr val="bg1"/>
                </a:solidFill>
                <a:latin typeface="Barlow Black" panose="00000A00000000000000" pitchFamily="50" charset="0"/>
              </a:rPr>
              <a:t>Estimated Expenses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3C0C4-8776-FD8B-52A2-C2EF7F4FB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30" y="863106"/>
            <a:ext cx="1752601" cy="12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47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A8393FB-D79A-2E3F-91AF-B5D6565E6E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r="20000"/>
          <a:stretch>
            <a:fillRect/>
          </a:stretch>
        </p:blipFill>
        <p:spPr>
          <a:xfrm>
            <a:off x="0" y="-20683"/>
            <a:ext cx="18288000" cy="10287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F1A627-99C5-A51C-866D-E1A28644B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813585"/>
              </p:ext>
            </p:extLst>
          </p:nvPr>
        </p:nvGraphicFramePr>
        <p:xfrm>
          <a:off x="5604463" y="2019300"/>
          <a:ext cx="6388807" cy="807635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148231">
                  <a:extLst>
                    <a:ext uri="{9D8B030D-6E8A-4147-A177-3AD203B41FA5}">
                      <a16:colId xmlns:a16="http://schemas.microsoft.com/office/drawing/2014/main" val="3317728474"/>
                    </a:ext>
                  </a:extLst>
                </a:gridCol>
                <a:gridCol w="1080192">
                  <a:extLst>
                    <a:ext uri="{9D8B030D-6E8A-4147-A177-3AD203B41FA5}">
                      <a16:colId xmlns:a16="http://schemas.microsoft.com/office/drawing/2014/main" val="4002502462"/>
                    </a:ext>
                  </a:extLst>
                </a:gridCol>
                <a:gridCol w="1080192">
                  <a:extLst>
                    <a:ext uri="{9D8B030D-6E8A-4147-A177-3AD203B41FA5}">
                      <a16:colId xmlns:a16="http://schemas.microsoft.com/office/drawing/2014/main" val="2382241303"/>
                    </a:ext>
                  </a:extLst>
                </a:gridCol>
                <a:gridCol w="1080192">
                  <a:extLst>
                    <a:ext uri="{9D8B030D-6E8A-4147-A177-3AD203B41FA5}">
                      <a16:colId xmlns:a16="http://schemas.microsoft.com/office/drawing/2014/main" val="1002313730"/>
                    </a:ext>
                  </a:extLst>
                </a:gridCol>
              </a:tblGrid>
              <a:tr h="36525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CA" sz="2400" b="1" u="none" strike="noStrike" dirty="0">
                          <a:effectLst/>
                        </a:rPr>
                        <a:t>Direct Labor Overview</a:t>
                      </a:r>
                      <a:endParaRPr lang="en-CA" sz="24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2" marR="2462" marT="246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2" marR="2462" marT="246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2" marR="2462" marT="2462" marB="0" anchor="b"/>
                </a:tc>
                <a:extLst>
                  <a:ext uri="{0D108BD9-81ED-4DB2-BD59-A6C34878D82A}">
                    <a16:rowId xmlns:a16="http://schemas.microsoft.com/office/drawing/2014/main" val="2058958494"/>
                  </a:ext>
                </a:extLst>
              </a:tr>
              <a:tr h="72566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Stations                                                   # Personnel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2" marR="2462" marT="246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2" marR="2462" marT="2462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C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62" marR="2462" marT="2462" marB="0" anchor="b"/>
                </a:tc>
                <a:extLst>
                  <a:ext uri="{0D108BD9-81ED-4DB2-BD59-A6C34878D82A}">
                    <a16:rowId xmlns:a16="http://schemas.microsoft.com/office/drawing/2014/main" val="4071104925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Cabinets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312935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Electrical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479232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Lumberyard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071907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MgO Board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561515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Vacuum Press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256150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Paint Prep.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000760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Paint Booth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1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450815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Drying Area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1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675968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>
                          <a:effectLst/>
                        </a:rPr>
                        <a:t>Wall Prep. 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5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007466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Fortable Core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>
                          <a:effectLst/>
                        </a:rPr>
                        <a:t>3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768508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Fortable A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3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3855405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Fortable B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>
                          <a:effectLst/>
                        </a:rPr>
                        <a:t>3</a:t>
                      </a:r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193850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Fortable C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3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75968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Fortable D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3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317245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Quality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724576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Pack &amp; Ship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158103"/>
                  </a:ext>
                </a:extLst>
              </a:tr>
              <a:tr h="38777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Warehouse / Shipping &amp; Receiving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2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068535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pPr algn="l" fontAlgn="b"/>
                      <a:r>
                        <a:rPr lang="en-CA" sz="2400" u="none" strike="noStrike" dirty="0">
                          <a:effectLst/>
                        </a:rPr>
                        <a:t>Total 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400" u="none" strike="noStrike" dirty="0">
                          <a:effectLst/>
                        </a:rPr>
                        <a:t>40</a:t>
                      </a:r>
                      <a:endParaRPr lang="en-CA" sz="2400" b="0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4924" marR="4924" marT="49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432154"/>
                  </a:ext>
                </a:extLst>
              </a:tr>
            </a:tbl>
          </a:graphicData>
        </a:graphic>
      </p:graphicFrame>
      <p:sp>
        <p:nvSpPr>
          <p:cNvPr id="3" name="object 5">
            <a:extLst>
              <a:ext uri="{FF2B5EF4-FFF2-40B4-BE49-F238E27FC236}">
                <a16:creationId xmlns:a16="http://schemas.microsoft.com/office/drawing/2014/main" id="{31192768-148A-6FB3-8856-C9E56FD20CCC}"/>
              </a:ext>
            </a:extLst>
          </p:cNvPr>
          <p:cNvSpPr/>
          <p:nvPr/>
        </p:nvSpPr>
        <p:spPr>
          <a:xfrm>
            <a:off x="3733800" y="419100"/>
            <a:ext cx="11201400" cy="1300773"/>
          </a:xfrm>
          <a:custGeom>
            <a:avLst/>
            <a:gdLst/>
            <a:ahLst/>
            <a:cxnLst/>
            <a:rect l="l" t="t" r="r" b="b"/>
            <a:pathLst>
              <a:path w="3576320" h="469265">
                <a:moveTo>
                  <a:pt x="3576292" y="469199"/>
                </a:moveTo>
                <a:lnTo>
                  <a:pt x="0" y="469199"/>
                </a:lnTo>
                <a:lnTo>
                  <a:pt x="0" y="0"/>
                </a:lnTo>
                <a:lnTo>
                  <a:pt x="3576292" y="0"/>
                </a:lnTo>
                <a:lnTo>
                  <a:pt x="3576292" y="469199"/>
                </a:lnTo>
                <a:close/>
              </a:path>
            </a:pathLst>
          </a:custGeom>
          <a:solidFill>
            <a:srgbClr val="445160"/>
          </a:solidFill>
        </p:spPr>
        <p:txBody>
          <a:bodyPr wrap="square" lIns="0" tIns="0" rIns="0" bIns="0" rtlCol="0"/>
          <a:lstStyle/>
          <a:p>
            <a:pPr>
              <a:lnSpc>
                <a:spcPts val="13265"/>
              </a:lnSpc>
            </a:pPr>
            <a:endParaRPr lang="en-US" sz="2800" dirty="0">
              <a:solidFill>
                <a:srgbClr val="6A7759"/>
              </a:solidFill>
              <a:latin typeface="Montserrat Semi-Bold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3732E-4CC8-45B0-B560-F6411AE2DBA2}"/>
              </a:ext>
            </a:extLst>
          </p:cNvPr>
          <p:cNvSpPr txBox="1"/>
          <p:nvPr/>
        </p:nvSpPr>
        <p:spPr>
          <a:xfrm>
            <a:off x="3799114" y="96940"/>
            <a:ext cx="11049000" cy="1651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265"/>
              </a:lnSpc>
            </a:pPr>
            <a:r>
              <a:rPr lang="en-US" sz="8400" dirty="0">
                <a:solidFill>
                  <a:schemeClr val="bg1"/>
                </a:solidFill>
                <a:latin typeface="Barlow Black" panose="00000A00000000000000" pitchFamily="50" charset="0"/>
              </a:rPr>
              <a:t>Direct Labor Overview</a:t>
            </a:r>
            <a:endParaRPr lang="en-CA" sz="8400" dirty="0">
              <a:solidFill>
                <a:schemeClr val="bg1"/>
              </a:solidFill>
              <a:latin typeface="Barlow Black" panose="00000A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DC1C1-0315-4DA9-2224-EAB49BAC1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042" y="447516"/>
            <a:ext cx="1849844" cy="130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05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3A9BE65-1556-9080-566D-75AB86875D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r="20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EA6192-4DAB-E588-FF1E-DEA6293A5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760865"/>
              </p:ext>
            </p:extLst>
          </p:nvPr>
        </p:nvGraphicFramePr>
        <p:xfrm>
          <a:off x="2871671" y="3162300"/>
          <a:ext cx="12825529" cy="4724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167149">
                  <a:extLst>
                    <a:ext uri="{9D8B030D-6E8A-4147-A177-3AD203B41FA5}">
                      <a16:colId xmlns:a16="http://schemas.microsoft.com/office/drawing/2014/main" val="3021329480"/>
                    </a:ext>
                  </a:extLst>
                </a:gridCol>
                <a:gridCol w="2799939">
                  <a:extLst>
                    <a:ext uri="{9D8B030D-6E8A-4147-A177-3AD203B41FA5}">
                      <a16:colId xmlns:a16="http://schemas.microsoft.com/office/drawing/2014/main" val="972528678"/>
                    </a:ext>
                  </a:extLst>
                </a:gridCol>
                <a:gridCol w="3432185">
                  <a:extLst>
                    <a:ext uri="{9D8B030D-6E8A-4147-A177-3AD203B41FA5}">
                      <a16:colId xmlns:a16="http://schemas.microsoft.com/office/drawing/2014/main" val="2920507187"/>
                    </a:ext>
                  </a:extLst>
                </a:gridCol>
                <a:gridCol w="3426256">
                  <a:extLst>
                    <a:ext uri="{9D8B030D-6E8A-4147-A177-3AD203B41FA5}">
                      <a16:colId xmlns:a16="http://schemas.microsoft.com/office/drawing/2014/main" val="85262656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solidFill>
                            <a:schemeClr val="bg1"/>
                          </a:solidFill>
                          <a:effectLst/>
                          <a:latin typeface="Cerebri" panose="020B0604020202020204" charset="0"/>
                        </a:rPr>
                        <a:t>Fort-Able Homes</a:t>
                      </a:r>
                      <a:endParaRPr lang="en-CA" sz="2000" b="1" i="0" u="none" strike="noStrike" dirty="0">
                        <a:solidFill>
                          <a:schemeClr val="bg1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>
                    <a:solidFill>
                      <a:srgbClr val="4451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solidFill>
                            <a:schemeClr val="bg1"/>
                          </a:solidFill>
                          <a:effectLst/>
                          <a:latin typeface="Cerebri" panose="020B0604020202020204" charset="0"/>
                        </a:rPr>
                        <a:t>13,000 SF Factory</a:t>
                      </a:r>
                      <a:endParaRPr lang="en-CA" sz="2000" b="1" i="0" u="none" strike="noStrike" dirty="0">
                        <a:solidFill>
                          <a:schemeClr val="bg1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>
                    <a:solidFill>
                      <a:srgbClr val="4451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solidFill>
                            <a:schemeClr val="bg1"/>
                          </a:solidFill>
                          <a:effectLst/>
                          <a:latin typeface="Cerebri" panose="020B0604020202020204" charset="0"/>
                        </a:rPr>
                        <a:t>100,000 SF Factory</a:t>
                      </a:r>
                      <a:endParaRPr lang="en-CA" sz="2000" b="1" i="0" u="none" strike="noStrike" dirty="0">
                        <a:solidFill>
                          <a:schemeClr val="bg1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>
                    <a:solidFill>
                      <a:srgbClr val="4451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b="1" u="none" strike="noStrike" dirty="0">
                          <a:solidFill>
                            <a:schemeClr val="bg1"/>
                          </a:solidFill>
                          <a:effectLst/>
                          <a:latin typeface="Cerebri" panose="020B0604020202020204" charset="0"/>
                        </a:rPr>
                        <a:t>100,000 SF Factory(2 Shifts)</a:t>
                      </a:r>
                      <a:endParaRPr lang="en-CA" sz="2000" b="1" i="0" u="none" strike="noStrike" dirty="0">
                        <a:solidFill>
                          <a:schemeClr val="bg1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>
                    <a:solidFill>
                      <a:srgbClr val="445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848579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Sale Forecast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Phase 1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Phase 2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Phase 3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extLst>
                  <a:ext uri="{0D108BD9-81ED-4DB2-BD59-A6C34878D82A}">
                    <a16:rowId xmlns:a16="http://schemas.microsoft.com/office/drawing/2014/main" val="341102117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Cerebri" panose="020B0604020202020204" charset="0"/>
                        </a:rPr>
                        <a:t>Production of Houses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120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Cerebri" panose="020B0604020202020204" charset="0"/>
                        </a:rPr>
                        <a:t>1,200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2,400.00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extLst>
                  <a:ext uri="{0D108BD9-81ED-4DB2-BD59-A6C34878D82A}">
                    <a16:rowId xmlns:a16="http://schemas.microsoft.com/office/drawing/2014/main" val="2633404059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Sales Price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Cerebri" panose="020B0604020202020204" charset="0"/>
                        </a:rPr>
                        <a:t>$99,000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$99,000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Cerebri" panose="020B0604020202020204" charset="0"/>
                        </a:rPr>
                        <a:t>$99,000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extLst>
                  <a:ext uri="{0D108BD9-81ED-4DB2-BD59-A6C34878D82A}">
                    <a16:rowId xmlns:a16="http://schemas.microsoft.com/office/drawing/2014/main" val="102133677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Cerebri" panose="020B0604020202020204" charset="0"/>
                        </a:rPr>
                        <a:t>Sale Forecast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Cerebri" panose="020B0604020202020204" charset="0"/>
                        </a:rPr>
                        <a:t>$11,880,000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$118,800,000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$237,600,000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extLst>
                  <a:ext uri="{0D108BD9-81ED-4DB2-BD59-A6C34878D82A}">
                    <a16:rowId xmlns:a16="http://schemas.microsoft.com/office/drawing/2014/main" val="36250628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>
                          <a:effectLst/>
                          <a:latin typeface="Cerebri" panose="020B0604020202020204" charset="0"/>
                        </a:rPr>
                        <a:t>Profit Margin</a:t>
                      </a:r>
                      <a:endParaRPr lang="en-CA" sz="2000" b="1" i="0" u="none" strike="noStrike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25.00%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30.00%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35.00%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extLst>
                  <a:ext uri="{0D108BD9-81ED-4DB2-BD59-A6C34878D82A}">
                    <a16:rowId xmlns:a16="http://schemas.microsoft.com/office/drawing/2014/main" val="3354148258"/>
                  </a:ext>
                </a:extLst>
              </a:tr>
              <a:tr h="629920"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Net Profit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$2,970,000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$35,640,000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2000" u="none" strike="noStrike" dirty="0">
                          <a:effectLst/>
                          <a:latin typeface="Cerebri" panose="020B0604020202020204" charset="0"/>
                        </a:rPr>
                        <a:t>$83,160,000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erebri" panose="020B0604020202020204" charset="0"/>
                      </a:endParaRPr>
                    </a:p>
                  </a:txBody>
                  <a:tcPr marL="6882" marR="6882" marT="6882" marB="0" anchor="ctr"/>
                </a:tc>
                <a:extLst>
                  <a:ext uri="{0D108BD9-81ED-4DB2-BD59-A6C34878D82A}">
                    <a16:rowId xmlns:a16="http://schemas.microsoft.com/office/drawing/2014/main" val="2163944810"/>
                  </a:ext>
                </a:extLst>
              </a:tr>
            </a:tbl>
          </a:graphicData>
        </a:graphic>
      </p:graphicFrame>
      <p:sp>
        <p:nvSpPr>
          <p:cNvPr id="6" name="object 5">
            <a:extLst>
              <a:ext uri="{FF2B5EF4-FFF2-40B4-BE49-F238E27FC236}">
                <a16:creationId xmlns:a16="http://schemas.microsoft.com/office/drawing/2014/main" id="{B5D038E2-D053-0B23-51A6-721ACEB65F48}"/>
              </a:ext>
            </a:extLst>
          </p:cNvPr>
          <p:cNvSpPr/>
          <p:nvPr/>
        </p:nvSpPr>
        <p:spPr>
          <a:xfrm>
            <a:off x="4090871" y="919530"/>
            <a:ext cx="9520534" cy="1228241"/>
          </a:xfrm>
          <a:custGeom>
            <a:avLst/>
            <a:gdLst/>
            <a:ahLst/>
            <a:cxnLst/>
            <a:rect l="l" t="t" r="r" b="b"/>
            <a:pathLst>
              <a:path w="3576320" h="469265">
                <a:moveTo>
                  <a:pt x="3576292" y="469199"/>
                </a:moveTo>
                <a:lnTo>
                  <a:pt x="0" y="469199"/>
                </a:lnTo>
                <a:lnTo>
                  <a:pt x="0" y="0"/>
                </a:lnTo>
                <a:lnTo>
                  <a:pt x="3576292" y="0"/>
                </a:lnTo>
                <a:lnTo>
                  <a:pt x="3576292" y="469199"/>
                </a:lnTo>
                <a:close/>
              </a:path>
            </a:pathLst>
          </a:custGeom>
          <a:solidFill>
            <a:srgbClr val="445160"/>
          </a:solidFill>
        </p:spPr>
        <p:txBody>
          <a:bodyPr wrap="square" lIns="0" tIns="0" rIns="0" bIns="0" rtlCol="0"/>
          <a:lstStyle/>
          <a:p>
            <a:pPr>
              <a:lnSpc>
                <a:spcPts val="13265"/>
              </a:lnSpc>
            </a:pPr>
            <a:endParaRPr lang="en-US" sz="2800" dirty="0">
              <a:solidFill>
                <a:srgbClr val="6A7759"/>
              </a:solidFill>
              <a:latin typeface="Montserrat Semi-Bold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061D30-E96F-2BCC-EE60-92A5205FC824}"/>
              </a:ext>
            </a:extLst>
          </p:cNvPr>
          <p:cNvSpPr txBox="1"/>
          <p:nvPr/>
        </p:nvSpPr>
        <p:spPr>
          <a:xfrm>
            <a:off x="5300106" y="544520"/>
            <a:ext cx="9144000" cy="1651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265"/>
              </a:lnSpc>
            </a:pPr>
            <a:r>
              <a:rPr lang="en-US" sz="8400" dirty="0">
                <a:solidFill>
                  <a:schemeClr val="bg1"/>
                </a:solidFill>
                <a:latin typeface="Barlow Black" panose="00000A00000000000000" pitchFamily="50" charset="0"/>
              </a:rPr>
              <a:t>Other Insights</a:t>
            </a:r>
          </a:p>
        </p:txBody>
      </p:sp>
      <p:grpSp>
        <p:nvGrpSpPr>
          <p:cNvPr id="10" name="Group 3">
            <a:extLst>
              <a:ext uri="{FF2B5EF4-FFF2-40B4-BE49-F238E27FC236}">
                <a16:creationId xmlns:a16="http://schemas.microsoft.com/office/drawing/2014/main" id="{26A20115-5199-2D8F-62A6-8D30879C17E7}"/>
              </a:ext>
            </a:extLst>
          </p:cNvPr>
          <p:cNvGrpSpPr/>
          <p:nvPr/>
        </p:nvGrpSpPr>
        <p:grpSpPr>
          <a:xfrm>
            <a:off x="0" y="9675834"/>
            <a:ext cx="18288000" cy="611166"/>
            <a:chOff x="0" y="0"/>
            <a:chExt cx="6671512" cy="222955"/>
          </a:xfrm>
          <a:solidFill>
            <a:srgbClr val="F05E22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84643CCF-23C5-A9BF-32B0-DF221BF85813}"/>
                </a:ext>
              </a:extLst>
            </p:cNvPr>
            <p:cNvSpPr/>
            <p:nvPr/>
          </p:nvSpPr>
          <p:spPr>
            <a:xfrm>
              <a:off x="0" y="0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1EDB68D3-5817-DF40-C6BE-B65B2030EC2F}"/>
              </a:ext>
            </a:extLst>
          </p:cNvPr>
          <p:cNvGrpSpPr/>
          <p:nvPr/>
        </p:nvGrpSpPr>
        <p:grpSpPr>
          <a:xfrm>
            <a:off x="0" y="9675834"/>
            <a:ext cx="9872106" cy="611166"/>
            <a:chOff x="0" y="0"/>
            <a:chExt cx="3601371" cy="222955"/>
          </a:xfrm>
          <a:solidFill>
            <a:srgbClr val="EF4723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98C784D-C482-0686-0F75-0E86CE0AD9D1}"/>
                </a:ext>
              </a:extLst>
            </p:cNvPr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9B47830-96DF-1D3E-B889-F81731DDD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99" y="966325"/>
            <a:ext cx="1712943" cy="12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51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31196" y="3124100"/>
            <a:ext cx="6763878" cy="350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59"/>
              </a:lnSpc>
            </a:pPr>
            <a:r>
              <a:rPr lang="en-US" sz="7123" dirty="0">
                <a:solidFill>
                  <a:srgbClr val="445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Black" panose="00000A00000000000000" pitchFamily="50" charset="0"/>
              </a:rPr>
              <a:t>What We Are Looking To Achieve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9675834"/>
            <a:ext cx="18288000" cy="611166"/>
            <a:chOff x="0" y="0"/>
            <a:chExt cx="6671512" cy="222955"/>
          </a:xfrm>
          <a:solidFill>
            <a:srgbClr val="F05E22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5" name="Group 5"/>
          <p:cNvGrpSpPr/>
          <p:nvPr/>
        </p:nvGrpSpPr>
        <p:grpSpPr>
          <a:xfrm>
            <a:off x="0" y="9675834"/>
            <a:ext cx="9872106" cy="611166"/>
            <a:chOff x="0" y="0"/>
            <a:chExt cx="3601371" cy="222955"/>
          </a:xfrm>
          <a:solidFill>
            <a:srgbClr val="EF4723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9621113" y="1664255"/>
            <a:ext cx="1879700" cy="1879700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620662" y="3858280"/>
            <a:ext cx="1880151" cy="1880151"/>
            <a:chOff x="0" y="0"/>
            <a:chExt cx="1913890" cy="1913890"/>
          </a:xfrm>
          <a:solidFill>
            <a:srgbClr val="F05E22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9620662" y="6052305"/>
            <a:ext cx="1880151" cy="1880151"/>
            <a:chOff x="0" y="0"/>
            <a:chExt cx="1913890" cy="1913890"/>
          </a:xfrm>
          <a:solidFill>
            <a:srgbClr val="445160"/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178943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789430"/>
                  </a:lnTo>
                  <a:cubicBezTo>
                    <a:pt x="1913890" y="1858010"/>
                    <a:pt x="1858010" y="1913890"/>
                    <a:pt x="1789430" y="191389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3" name="TextBox 13"/>
          <p:cNvSpPr txBox="1"/>
          <p:nvPr/>
        </p:nvSpPr>
        <p:spPr>
          <a:xfrm>
            <a:off x="10127498" y="2171185"/>
            <a:ext cx="1563815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52"/>
              </a:lnSpc>
            </a:pPr>
            <a:r>
              <a:rPr lang="en-US" sz="5608" dirty="0">
                <a:solidFill>
                  <a:srgbClr val="F05E22"/>
                </a:solidFill>
                <a:latin typeface="Poppins Bold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89398" y="4312650"/>
            <a:ext cx="1563815" cy="95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52"/>
              </a:lnSpc>
            </a:pPr>
            <a:r>
              <a:rPr lang="en-US" sz="5608" dirty="0">
                <a:solidFill>
                  <a:srgbClr val="F5F5F5"/>
                </a:solidFill>
                <a:latin typeface="Poppins Bold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89398" y="6567106"/>
            <a:ext cx="1563815" cy="95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52"/>
              </a:lnSpc>
            </a:pPr>
            <a:r>
              <a:rPr lang="en-US" sz="5608">
                <a:solidFill>
                  <a:srgbClr val="FFFFFF"/>
                </a:solidFill>
                <a:latin typeface="Poppins Bold"/>
              </a:rPr>
              <a:t>03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94143" y="1773640"/>
            <a:ext cx="4641257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6"/>
              </a:lnSpc>
            </a:pPr>
            <a:r>
              <a:rPr lang="en-US" sz="4259" dirty="0">
                <a:solidFill>
                  <a:srgbClr val="445160"/>
                </a:solidFill>
                <a:latin typeface="Barlow Black" panose="00000A00000000000000" pitchFamily="50" charset="0"/>
              </a:rPr>
              <a:t>Provide </a:t>
            </a:r>
          </a:p>
          <a:p>
            <a:pPr>
              <a:lnSpc>
                <a:spcPts val="4686"/>
              </a:lnSpc>
            </a:pPr>
            <a:r>
              <a:rPr lang="en-US" sz="4259" dirty="0">
                <a:solidFill>
                  <a:srgbClr val="445160"/>
                </a:solidFill>
                <a:latin typeface="Barlow Black" panose="00000A00000000000000" pitchFamily="50" charset="0"/>
              </a:rPr>
              <a:t>Affordable Housing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94143" y="4173887"/>
            <a:ext cx="6000802" cy="120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6"/>
              </a:lnSpc>
            </a:pPr>
            <a:r>
              <a:rPr lang="en-US" sz="4259" dirty="0">
                <a:solidFill>
                  <a:srgbClr val="445160"/>
                </a:solidFill>
                <a:latin typeface="Barlow Black" panose="00000A00000000000000" pitchFamily="50" charset="0"/>
              </a:rPr>
              <a:t>Increase </a:t>
            </a:r>
            <a:br>
              <a:rPr lang="en-US" sz="4259" dirty="0">
                <a:solidFill>
                  <a:srgbClr val="445160"/>
                </a:solidFill>
                <a:latin typeface="Barlow Black" panose="00000A00000000000000" pitchFamily="50" charset="0"/>
              </a:rPr>
            </a:br>
            <a:r>
              <a:rPr lang="en-US" sz="4259" dirty="0">
                <a:solidFill>
                  <a:srgbClr val="445160"/>
                </a:solidFill>
                <a:latin typeface="Barlow Black" panose="00000A00000000000000" pitchFamily="50" charset="0"/>
              </a:rPr>
              <a:t>Employment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94143" y="6150335"/>
            <a:ext cx="5631857" cy="1808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6"/>
              </a:lnSpc>
            </a:pPr>
            <a:r>
              <a:rPr lang="en-US" sz="4259" dirty="0">
                <a:solidFill>
                  <a:srgbClr val="445160"/>
                </a:solidFill>
                <a:latin typeface="Barlow Black" panose="00000A00000000000000" pitchFamily="50" charset="0"/>
              </a:rPr>
              <a:t>Promoting Environment Sustainability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7AE04E-D2A3-05BF-63A2-009D24737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96" y="1030318"/>
            <a:ext cx="1444687" cy="10158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905" r="21788"/>
          <a:stretch>
            <a:fillRect/>
          </a:stretch>
        </p:blipFill>
        <p:spPr>
          <a:xfrm>
            <a:off x="1028111" y="1028700"/>
            <a:ext cx="4716053" cy="82296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618246" y="3600450"/>
            <a:ext cx="10641054" cy="2243889"/>
            <a:chOff x="0" y="0"/>
            <a:chExt cx="2802582" cy="5909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02582" cy="590983"/>
            </a:xfrm>
            <a:custGeom>
              <a:avLst/>
              <a:gdLst/>
              <a:ahLst/>
              <a:cxnLst/>
              <a:rect l="l" t="t" r="r" b="b"/>
              <a:pathLst>
                <a:path w="2802582" h="590983">
                  <a:moveTo>
                    <a:pt x="8731" y="0"/>
                  </a:moveTo>
                  <a:lnTo>
                    <a:pt x="2793852" y="0"/>
                  </a:lnTo>
                  <a:cubicBezTo>
                    <a:pt x="2798673" y="0"/>
                    <a:pt x="2802582" y="3909"/>
                    <a:pt x="2802582" y="8731"/>
                  </a:cubicBezTo>
                  <a:lnTo>
                    <a:pt x="2802582" y="582253"/>
                  </a:lnTo>
                  <a:cubicBezTo>
                    <a:pt x="2802582" y="584568"/>
                    <a:pt x="2801662" y="586789"/>
                    <a:pt x="2800025" y="588426"/>
                  </a:cubicBezTo>
                  <a:cubicBezTo>
                    <a:pt x="2798388" y="590063"/>
                    <a:pt x="2796167" y="590983"/>
                    <a:pt x="2793852" y="590983"/>
                  </a:cubicBezTo>
                  <a:lnTo>
                    <a:pt x="8731" y="590983"/>
                  </a:lnTo>
                  <a:cubicBezTo>
                    <a:pt x="3909" y="590983"/>
                    <a:pt x="0" y="587074"/>
                    <a:pt x="0" y="582253"/>
                  </a:cubicBezTo>
                  <a:lnTo>
                    <a:pt x="0" y="8731"/>
                  </a:lnTo>
                  <a:cubicBezTo>
                    <a:pt x="0" y="3909"/>
                    <a:pt x="3909" y="0"/>
                    <a:pt x="8731" y="0"/>
                  </a:cubicBezTo>
                  <a:close/>
                </a:path>
              </a:pathLst>
            </a:custGeom>
            <a:solidFill>
              <a:srgbClr val="445160"/>
            </a:solidFill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812800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18246" y="6328373"/>
            <a:ext cx="10641054" cy="2243889"/>
            <a:chOff x="0" y="0"/>
            <a:chExt cx="2802582" cy="5909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02582" cy="590983"/>
            </a:xfrm>
            <a:custGeom>
              <a:avLst/>
              <a:gdLst/>
              <a:ahLst/>
              <a:cxnLst/>
              <a:rect l="l" t="t" r="r" b="b"/>
              <a:pathLst>
                <a:path w="2802582" h="590983">
                  <a:moveTo>
                    <a:pt x="8731" y="0"/>
                  </a:moveTo>
                  <a:lnTo>
                    <a:pt x="2793852" y="0"/>
                  </a:lnTo>
                  <a:cubicBezTo>
                    <a:pt x="2798673" y="0"/>
                    <a:pt x="2802582" y="3909"/>
                    <a:pt x="2802582" y="8731"/>
                  </a:cubicBezTo>
                  <a:lnTo>
                    <a:pt x="2802582" y="582253"/>
                  </a:lnTo>
                  <a:cubicBezTo>
                    <a:pt x="2802582" y="584568"/>
                    <a:pt x="2801662" y="586789"/>
                    <a:pt x="2800025" y="588426"/>
                  </a:cubicBezTo>
                  <a:cubicBezTo>
                    <a:pt x="2798388" y="590063"/>
                    <a:pt x="2796167" y="590983"/>
                    <a:pt x="2793852" y="590983"/>
                  </a:cubicBezTo>
                  <a:lnTo>
                    <a:pt x="8731" y="590983"/>
                  </a:lnTo>
                  <a:cubicBezTo>
                    <a:pt x="3909" y="590983"/>
                    <a:pt x="0" y="587074"/>
                    <a:pt x="0" y="582253"/>
                  </a:cubicBezTo>
                  <a:lnTo>
                    <a:pt x="0" y="8731"/>
                  </a:lnTo>
                  <a:cubicBezTo>
                    <a:pt x="0" y="3909"/>
                    <a:pt x="3909" y="0"/>
                    <a:pt x="8731" y="0"/>
                  </a:cubicBezTo>
                  <a:close/>
                </a:path>
              </a:pathLst>
            </a:custGeom>
            <a:solidFill>
              <a:srgbClr val="44516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23825"/>
              <a:ext cx="812800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2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431706" y="4206697"/>
            <a:ext cx="1949404" cy="1096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149"/>
              </a:lnSpc>
            </a:pPr>
            <a:r>
              <a:rPr lang="en-US" sz="7499" dirty="0">
                <a:solidFill>
                  <a:srgbClr val="F05E22"/>
                </a:solidFill>
                <a:latin typeface="Franklin Gothic Heavy" panose="020B0903020102020204" pitchFamily="34" charset="0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70646" y="1698220"/>
            <a:ext cx="7597002" cy="172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09"/>
              </a:lnSpc>
            </a:pPr>
            <a:r>
              <a:rPr lang="en-US" sz="6600" dirty="0">
                <a:solidFill>
                  <a:srgbClr val="445160"/>
                </a:solidFill>
                <a:latin typeface="Barlow Black" panose="00000A00000000000000" pitchFamily="50" charset="0"/>
              </a:rPr>
              <a:t>THE </a:t>
            </a:r>
            <a:r>
              <a:rPr lang="en-US" sz="6600" dirty="0">
                <a:solidFill>
                  <a:srgbClr val="F05E22"/>
                </a:solidFill>
                <a:latin typeface="Barlow Black" panose="00000A00000000000000" pitchFamily="50" charset="0"/>
              </a:rPr>
              <a:t>GOAL</a:t>
            </a:r>
            <a:r>
              <a:rPr lang="en-US" sz="6600" dirty="0">
                <a:solidFill>
                  <a:srgbClr val="445160"/>
                </a:solidFill>
                <a:latin typeface="Barlow Black" panose="00000A00000000000000" pitchFamily="50" charset="0"/>
              </a:rPr>
              <a:t> WE WANT TO DO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18246" y="6920734"/>
            <a:ext cx="1949404" cy="112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149"/>
              </a:lnSpc>
            </a:pPr>
            <a:r>
              <a:rPr lang="en-US" sz="7499" dirty="0">
                <a:solidFill>
                  <a:srgbClr val="F05E22"/>
                </a:solidFill>
                <a:latin typeface="Franklin Gothic Heavy" panose="020B0903020102020204" pitchFamily="34" charset="0"/>
              </a:rPr>
              <a:t>02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994685"/>
            <a:ext cx="7758310" cy="1435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FAF8FB"/>
                </a:solidFill>
                <a:latin typeface="Barlow Medium" panose="00000600000000000000" pitchFamily="50" charset="0"/>
              </a:rPr>
              <a:t>To ensure that for every 100 homes sold and delivered,  1 home will be donated to a Canadian </a:t>
            </a:r>
            <a:r>
              <a:rPr lang="en-US" sz="2699" b="1" dirty="0">
                <a:solidFill>
                  <a:srgbClr val="FAF8FB"/>
                </a:solidFill>
                <a:latin typeface="Barlow Medium" panose="00000600000000000000" pitchFamily="50" charset="0"/>
              </a:rPr>
              <a:t>Indigenous group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558419" y="1859307"/>
            <a:ext cx="2343443" cy="1397405"/>
            <a:chOff x="4156" y="0"/>
            <a:chExt cx="3124591" cy="1863207"/>
          </a:xfrm>
        </p:grpSpPr>
        <p:sp>
          <p:nvSpPr>
            <p:cNvPr id="15" name="Freeform 15"/>
            <p:cNvSpPr/>
            <p:nvPr/>
          </p:nvSpPr>
          <p:spPr>
            <a:xfrm>
              <a:off x="4156" y="0"/>
              <a:ext cx="1854892" cy="186320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>
              <a:solidFill>
                <a:srgbClr val="F05E22"/>
              </a:solidFill>
            </a:ln>
          </p:spPr>
        </p:sp>
        <p:sp>
          <p:nvSpPr>
            <p:cNvPr id="17" name="AutoShape 17"/>
            <p:cNvSpPr/>
            <p:nvPr/>
          </p:nvSpPr>
          <p:spPr>
            <a:xfrm>
              <a:off x="931603" y="883521"/>
              <a:ext cx="2197144" cy="0"/>
            </a:xfrm>
            <a:prstGeom prst="line">
              <a:avLst/>
            </a:prstGeom>
            <a:ln w="50800" cap="flat">
              <a:solidFill>
                <a:srgbClr val="F05E22"/>
              </a:solidFill>
              <a:prstDash val="solid"/>
              <a:headEnd type="none" w="sm" len="sm"/>
              <a:tailEnd type="arrow" w="med" len="sm"/>
            </a:ln>
          </p:spPr>
        </p:sp>
      </p:grpSp>
      <p:sp>
        <p:nvSpPr>
          <p:cNvPr id="18" name="TextBox 18"/>
          <p:cNvSpPr txBox="1"/>
          <p:nvPr/>
        </p:nvSpPr>
        <p:spPr>
          <a:xfrm>
            <a:off x="9144000" y="6922840"/>
            <a:ext cx="7758310" cy="1435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FAF8FB"/>
                </a:solidFill>
                <a:latin typeface="Barlow Medium" panose="00000600000000000000" pitchFamily="50" charset="0"/>
              </a:rPr>
              <a:t>Target government entities because they can use them as affordable housing solutions.</a:t>
            </a:r>
          </a:p>
          <a:p>
            <a:pPr>
              <a:lnSpc>
                <a:spcPts val="3779"/>
              </a:lnSpc>
              <a:spcBef>
                <a:spcPct val="0"/>
              </a:spcBef>
            </a:pPr>
            <a:endParaRPr lang="en-US" sz="2699" dirty="0">
              <a:solidFill>
                <a:srgbClr val="FAF8FB"/>
              </a:solidFill>
              <a:latin typeface="Cerebri Bold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1CEF92-70D0-5AC8-0F8A-4E4630E84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46" y="440328"/>
            <a:ext cx="1444687" cy="10158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18277" y="3467100"/>
            <a:ext cx="1446940" cy="96024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204524" y="4862975"/>
            <a:ext cx="15874445" cy="1993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80"/>
              </a:lnSpc>
            </a:pPr>
            <a:r>
              <a:rPr lang="en-US" sz="6459" dirty="0">
                <a:solidFill>
                  <a:srgbClr val="445160"/>
                </a:solidFill>
                <a:latin typeface="Barlow Black" panose="00000A00000000000000" pitchFamily="50" charset="0"/>
              </a:rPr>
              <a:t>THE WAY TO GET STARTED IS TO </a:t>
            </a:r>
          </a:p>
          <a:p>
            <a:pPr algn="ctr">
              <a:lnSpc>
                <a:spcPts val="7880"/>
              </a:lnSpc>
            </a:pPr>
            <a:r>
              <a:rPr lang="en-US" sz="6459" dirty="0">
                <a:solidFill>
                  <a:srgbClr val="445160"/>
                </a:solidFill>
                <a:latin typeface="Barlow Black" panose="00000A00000000000000" pitchFamily="50" charset="0"/>
              </a:rPr>
              <a:t>QUIT TALKING AND BEGIN DOING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A42D1E-614D-4EBF-5D27-3B979C5C4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462" y="1028700"/>
            <a:ext cx="1950567" cy="1371600"/>
          </a:xfrm>
          <a:prstGeom prst="rect">
            <a:avLst/>
          </a:prstGeom>
        </p:spPr>
      </p:pic>
      <p:grpSp>
        <p:nvGrpSpPr>
          <p:cNvPr id="10" name="Group 3">
            <a:extLst>
              <a:ext uri="{FF2B5EF4-FFF2-40B4-BE49-F238E27FC236}">
                <a16:creationId xmlns:a16="http://schemas.microsoft.com/office/drawing/2014/main" id="{8A0B198E-8EA7-AA55-2E17-B235E4FDF4C5}"/>
              </a:ext>
            </a:extLst>
          </p:cNvPr>
          <p:cNvGrpSpPr/>
          <p:nvPr/>
        </p:nvGrpSpPr>
        <p:grpSpPr>
          <a:xfrm>
            <a:off x="0" y="9675834"/>
            <a:ext cx="18288000" cy="611166"/>
            <a:chOff x="0" y="0"/>
            <a:chExt cx="6671512" cy="222955"/>
          </a:xfrm>
          <a:solidFill>
            <a:srgbClr val="F05E22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B94782D9-91E0-9806-CB76-5935917EBDBB}"/>
                </a:ext>
              </a:extLst>
            </p:cNvPr>
            <p:cNvSpPr/>
            <p:nvPr/>
          </p:nvSpPr>
          <p:spPr>
            <a:xfrm>
              <a:off x="0" y="0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5">
            <a:extLst>
              <a:ext uri="{FF2B5EF4-FFF2-40B4-BE49-F238E27FC236}">
                <a16:creationId xmlns:a16="http://schemas.microsoft.com/office/drawing/2014/main" id="{10F2B780-E05A-7465-4AB7-7CC855B59459}"/>
              </a:ext>
            </a:extLst>
          </p:cNvPr>
          <p:cNvGrpSpPr/>
          <p:nvPr/>
        </p:nvGrpSpPr>
        <p:grpSpPr>
          <a:xfrm>
            <a:off x="0" y="9675834"/>
            <a:ext cx="9872106" cy="611166"/>
            <a:chOff x="0" y="0"/>
            <a:chExt cx="3601371" cy="222955"/>
          </a:xfrm>
          <a:solidFill>
            <a:srgbClr val="EF4723"/>
          </a:solidFill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5EE7B12-702C-2C65-07F9-CBAFBFB9B4A7}"/>
                </a:ext>
              </a:extLst>
            </p:cNvPr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C27495-63C7-F04E-CB51-5BABA825F64B}"/>
              </a:ext>
            </a:extLst>
          </p:cNvPr>
          <p:cNvSpPr/>
          <p:nvPr/>
        </p:nvSpPr>
        <p:spPr>
          <a:xfrm>
            <a:off x="5335776" y="3511010"/>
            <a:ext cx="12956706" cy="67632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E1D020-9025-286E-AEA6-B470F96F4D28}"/>
              </a:ext>
            </a:extLst>
          </p:cNvPr>
          <p:cNvGrpSpPr/>
          <p:nvPr/>
        </p:nvGrpSpPr>
        <p:grpSpPr>
          <a:xfrm>
            <a:off x="3399534" y="321835"/>
            <a:ext cx="11611866" cy="1691298"/>
            <a:chOff x="1057667" y="784487"/>
            <a:chExt cx="7276075" cy="1433594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C8702F7F-C6AE-F288-41AF-73F79B3A2E98}"/>
                </a:ext>
              </a:extLst>
            </p:cNvPr>
            <p:cNvSpPr/>
            <p:nvPr/>
          </p:nvSpPr>
          <p:spPr>
            <a:xfrm>
              <a:off x="1057667" y="931521"/>
              <a:ext cx="6248400" cy="1227468"/>
            </a:xfrm>
            <a:custGeom>
              <a:avLst/>
              <a:gdLst/>
              <a:ahLst/>
              <a:cxnLst/>
              <a:rect l="l" t="t" r="r" b="b"/>
              <a:pathLst>
                <a:path w="3576320" h="469265">
                  <a:moveTo>
                    <a:pt x="3576292" y="469199"/>
                  </a:moveTo>
                  <a:lnTo>
                    <a:pt x="0" y="469199"/>
                  </a:lnTo>
                  <a:lnTo>
                    <a:pt x="0" y="0"/>
                  </a:lnTo>
                  <a:lnTo>
                    <a:pt x="3576292" y="0"/>
                  </a:lnTo>
                  <a:lnTo>
                    <a:pt x="3576292" y="469199"/>
                  </a:lnTo>
                  <a:close/>
                </a:path>
              </a:pathLst>
            </a:custGeom>
            <a:solidFill>
              <a:srgbClr val="445160"/>
            </a:solidFill>
          </p:spPr>
          <p:txBody>
            <a:bodyPr wrap="square" lIns="0" tIns="0" rIns="0" bIns="0" rtlCol="0"/>
            <a:lstStyle/>
            <a:p>
              <a:pPr>
                <a:lnSpc>
                  <a:spcPts val="13265"/>
                </a:lnSpc>
              </a:pPr>
              <a:endParaRPr lang="en-US" sz="2800" dirty="0">
                <a:solidFill>
                  <a:srgbClr val="6A7759"/>
                </a:solidFill>
                <a:latin typeface="Montserrat Semi-Bold Bold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677D6A-0610-3137-752B-B71D797E340A}"/>
                </a:ext>
              </a:extLst>
            </p:cNvPr>
            <p:cNvSpPr txBox="1"/>
            <p:nvPr/>
          </p:nvSpPr>
          <p:spPr>
            <a:xfrm>
              <a:off x="1173234" y="784487"/>
              <a:ext cx="7160508" cy="1433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3265"/>
                </a:lnSpc>
              </a:pPr>
              <a:r>
                <a:rPr lang="en-US" sz="9400" dirty="0">
                  <a:solidFill>
                    <a:schemeClr val="bg1"/>
                  </a:solidFill>
                  <a:latin typeface="Barlow Black" panose="00000A00000000000000" pitchFamily="50" charset="0"/>
                </a:rPr>
                <a:t>World Domination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F0F9AE6-322D-578E-452B-002A92CD3767}"/>
              </a:ext>
            </a:extLst>
          </p:cNvPr>
          <p:cNvSpPr txBox="1"/>
          <p:nvPr/>
        </p:nvSpPr>
        <p:spPr>
          <a:xfrm>
            <a:off x="3276600" y="1965992"/>
            <a:ext cx="9520534" cy="134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>
              <a:spcBef>
                <a:spcPts val="200"/>
              </a:spcBef>
            </a:pPr>
            <a:r>
              <a:rPr lang="en-US" sz="4000" b="1" dirty="0">
                <a:solidFill>
                  <a:srgbClr val="F05E22"/>
                </a:solidFill>
                <a:latin typeface="Barlow" panose="00000500000000000000" pitchFamily="50" charset="0"/>
              </a:rPr>
              <a:t>A Franchise business strategy </a:t>
            </a:r>
          </a:p>
          <a:p>
            <a:pPr marL="25400">
              <a:spcBef>
                <a:spcPts val="200"/>
              </a:spcBef>
            </a:pPr>
            <a:r>
              <a:rPr lang="en-US" sz="4000" b="1" dirty="0">
                <a:solidFill>
                  <a:srgbClr val="F05E22"/>
                </a:solidFill>
                <a:latin typeface="Barlow" panose="00000500000000000000" pitchFamily="50" charset="0"/>
              </a:rPr>
              <a:t>with broad global reach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E48AF1D-F70D-70D8-B2AC-3B84DEEE62F6}"/>
              </a:ext>
            </a:extLst>
          </p:cNvPr>
          <p:cNvGrpSpPr/>
          <p:nvPr/>
        </p:nvGrpSpPr>
        <p:grpSpPr>
          <a:xfrm>
            <a:off x="3399533" y="3511011"/>
            <a:ext cx="2029610" cy="5427066"/>
            <a:chOff x="1959577" y="3314984"/>
            <a:chExt cx="2029610" cy="5427066"/>
          </a:xfrm>
        </p:grpSpPr>
        <p:grpSp>
          <p:nvGrpSpPr>
            <p:cNvPr id="25" name="Group 7">
              <a:extLst>
                <a:ext uri="{FF2B5EF4-FFF2-40B4-BE49-F238E27FC236}">
                  <a16:creationId xmlns:a16="http://schemas.microsoft.com/office/drawing/2014/main" id="{FF7C6149-DF1F-E02A-2103-BFFA081A0406}"/>
                </a:ext>
              </a:extLst>
            </p:cNvPr>
            <p:cNvGrpSpPr/>
            <p:nvPr/>
          </p:nvGrpSpPr>
          <p:grpSpPr>
            <a:xfrm>
              <a:off x="1984813" y="3314984"/>
              <a:ext cx="1563815" cy="1432335"/>
              <a:chOff x="30885" y="332992"/>
              <a:chExt cx="1913890" cy="1913890"/>
            </a:xfrm>
          </p:grpSpPr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6C79E7FB-7785-0F10-C8DF-0745A9178432}"/>
                  </a:ext>
                </a:extLst>
              </p:cNvPr>
              <p:cNvSpPr/>
              <p:nvPr/>
            </p:nvSpPr>
            <p:spPr>
              <a:xfrm>
                <a:off x="30885" y="332992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E9E9E9"/>
              </a:solidFill>
            </p:spPr>
          </p:sp>
        </p:grpSp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31205841-1347-D63A-A416-D14A410B305F}"/>
                </a:ext>
              </a:extLst>
            </p:cNvPr>
            <p:cNvGrpSpPr/>
            <p:nvPr/>
          </p:nvGrpSpPr>
          <p:grpSpPr>
            <a:xfrm>
              <a:off x="1959577" y="7086391"/>
              <a:ext cx="1563815" cy="1655659"/>
              <a:chOff x="0" y="0"/>
              <a:chExt cx="1913890" cy="1913890"/>
            </a:xfrm>
          </p:grpSpPr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CAE622BD-E0C6-122B-21DB-A9F97F433F48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1789430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789430" y="0"/>
                    </a:lnTo>
                    <a:cubicBezTo>
                      <a:pt x="1858010" y="0"/>
                      <a:pt x="1913890" y="55880"/>
                      <a:pt x="1913890" y="124460"/>
                    </a:cubicBezTo>
                    <a:lnTo>
                      <a:pt x="1913890" y="1789430"/>
                    </a:lnTo>
                    <a:cubicBezTo>
                      <a:pt x="1913890" y="1858010"/>
                      <a:pt x="1858010" y="1913890"/>
                      <a:pt x="1789430" y="1913890"/>
                    </a:cubicBezTo>
                    <a:close/>
                  </a:path>
                </a:pathLst>
              </a:custGeom>
              <a:solidFill>
                <a:srgbClr val="445160"/>
              </a:solidFill>
            </p:spPr>
          </p:sp>
        </p:grpSp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id="{E94937FB-5712-A519-7F71-525783C459E0}"/>
                </a:ext>
              </a:extLst>
            </p:cNvPr>
            <p:cNvSpPr txBox="1"/>
            <p:nvPr/>
          </p:nvSpPr>
          <p:spPr>
            <a:xfrm>
              <a:off x="2425372" y="3552536"/>
              <a:ext cx="1563815" cy="1013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52"/>
                </a:lnSpc>
              </a:pPr>
              <a:r>
                <a:rPr lang="en-US" sz="5608" dirty="0">
                  <a:solidFill>
                    <a:srgbClr val="F05E22"/>
                  </a:solidFill>
                  <a:latin typeface="Poppins Bold"/>
                </a:rPr>
                <a:t>01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BC1A20F-5559-F252-F56E-8D3ECC11AE66}"/>
                </a:ext>
              </a:extLst>
            </p:cNvPr>
            <p:cNvGrpSpPr/>
            <p:nvPr/>
          </p:nvGrpSpPr>
          <p:grpSpPr>
            <a:xfrm>
              <a:off x="1959577" y="5072722"/>
              <a:ext cx="1890238" cy="1432335"/>
              <a:chOff x="1959577" y="5072722"/>
              <a:chExt cx="1890238" cy="1432335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7B9A6DE8-AE31-B0E6-9540-91F8BB044303}"/>
                  </a:ext>
                </a:extLst>
              </p:cNvPr>
              <p:cNvGrpSpPr/>
              <p:nvPr/>
            </p:nvGrpSpPr>
            <p:grpSpPr>
              <a:xfrm>
                <a:off x="1959577" y="5072722"/>
                <a:ext cx="1563815" cy="1432335"/>
                <a:chOff x="0" y="0"/>
                <a:chExt cx="1913890" cy="1913890"/>
              </a:xfrm>
            </p:grpSpPr>
            <p:sp>
              <p:nvSpPr>
                <p:cNvPr id="28" name="Freeform 10">
                  <a:extLst>
                    <a:ext uri="{FF2B5EF4-FFF2-40B4-BE49-F238E27FC236}">
                      <a16:creationId xmlns:a16="http://schemas.microsoft.com/office/drawing/2014/main" id="{2B281F44-E04C-5CF0-7008-D5FD0C477F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913890" cy="1913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3890" h="1913890">
                      <a:moveTo>
                        <a:pt x="1789430" y="1913890"/>
                      </a:moveTo>
                      <a:lnTo>
                        <a:pt x="124460" y="1913890"/>
                      </a:lnTo>
                      <a:cubicBezTo>
                        <a:pt x="55880" y="1913890"/>
                        <a:pt x="0" y="1858010"/>
                        <a:pt x="0" y="1789430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1789430" y="0"/>
                      </a:lnTo>
                      <a:cubicBezTo>
                        <a:pt x="1858010" y="0"/>
                        <a:pt x="1913890" y="55880"/>
                        <a:pt x="1913890" y="124460"/>
                      </a:cubicBezTo>
                      <a:lnTo>
                        <a:pt x="1913890" y="1789430"/>
                      </a:lnTo>
                      <a:cubicBezTo>
                        <a:pt x="1913890" y="1858010"/>
                        <a:pt x="1858010" y="1913890"/>
                        <a:pt x="1789430" y="1913890"/>
                      </a:cubicBezTo>
                      <a:close/>
                    </a:path>
                  </a:pathLst>
                </a:custGeom>
                <a:solidFill>
                  <a:srgbClr val="F05E22"/>
                </a:solidFill>
              </p:spPr>
            </p:sp>
          </p:grpSp>
          <p:sp>
            <p:nvSpPr>
              <p:cNvPr id="32" name="TextBox 14">
                <a:extLst>
                  <a:ext uri="{FF2B5EF4-FFF2-40B4-BE49-F238E27FC236}">
                    <a16:creationId xmlns:a16="http://schemas.microsoft.com/office/drawing/2014/main" id="{16EF0E8E-71F9-0EF8-6220-E57052D0C884}"/>
                  </a:ext>
                </a:extLst>
              </p:cNvPr>
              <p:cNvSpPr txBox="1"/>
              <p:nvPr/>
            </p:nvSpPr>
            <p:spPr>
              <a:xfrm>
                <a:off x="2286000" y="5295900"/>
                <a:ext cx="1563815" cy="9529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7852"/>
                  </a:lnSpc>
                </a:pPr>
                <a:r>
                  <a:rPr lang="en-US" sz="5608" dirty="0">
                    <a:solidFill>
                      <a:srgbClr val="F5F5F5"/>
                    </a:solidFill>
                    <a:latin typeface="Poppins Bold"/>
                  </a:rPr>
                  <a:t>02</a:t>
                </a:r>
              </a:p>
            </p:txBody>
          </p:sp>
        </p:grpSp>
        <p:sp>
          <p:nvSpPr>
            <p:cNvPr id="33" name="TextBox 15">
              <a:extLst>
                <a:ext uri="{FF2B5EF4-FFF2-40B4-BE49-F238E27FC236}">
                  <a16:creationId xmlns:a16="http://schemas.microsoft.com/office/drawing/2014/main" id="{386DEC27-38DB-930C-45C8-A53DDB0CADA5}"/>
                </a:ext>
              </a:extLst>
            </p:cNvPr>
            <p:cNvSpPr txBox="1"/>
            <p:nvPr/>
          </p:nvSpPr>
          <p:spPr>
            <a:xfrm>
              <a:off x="2285321" y="7437762"/>
              <a:ext cx="1563815" cy="952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52"/>
                </a:lnSpc>
              </a:pPr>
              <a:r>
                <a:rPr lang="en-US" sz="5608" dirty="0">
                  <a:solidFill>
                    <a:srgbClr val="FFFFFF"/>
                  </a:solidFill>
                  <a:latin typeface="Poppins Bold"/>
                </a:rPr>
                <a:t>03</a:t>
              </a:r>
            </a:p>
          </p:txBody>
        </p:sp>
      </p:grpSp>
      <p:sp>
        <p:nvSpPr>
          <p:cNvPr id="34" name="TextBox 16">
            <a:extLst>
              <a:ext uri="{FF2B5EF4-FFF2-40B4-BE49-F238E27FC236}">
                <a16:creationId xmlns:a16="http://schemas.microsoft.com/office/drawing/2014/main" id="{49E9F7D4-5184-3E83-D364-0545E3D3D563}"/>
              </a:ext>
            </a:extLst>
          </p:cNvPr>
          <p:cNvSpPr txBox="1"/>
          <p:nvPr/>
        </p:nvSpPr>
        <p:spPr>
          <a:xfrm>
            <a:off x="5596208" y="3824370"/>
            <a:ext cx="8661669" cy="579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6"/>
              </a:lnSpc>
            </a:pP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Housing issues are everywhere</a:t>
            </a:r>
          </a:p>
        </p:txBody>
      </p:sp>
      <p:sp>
        <p:nvSpPr>
          <p:cNvPr id="35" name="TextBox 16">
            <a:extLst>
              <a:ext uri="{FF2B5EF4-FFF2-40B4-BE49-F238E27FC236}">
                <a16:creationId xmlns:a16="http://schemas.microsoft.com/office/drawing/2014/main" id="{4CFAAAF7-62AE-2CDE-762F-E036DC9BCB0D}"/>
              </a:ext>
            </a:extLst>
          </p:cNvPr>
          <p:cNvSpPr txBox="1"/>
          <p:nvPr/>
        </p:nvSpPr>
        <p:spPr>
          <a:xfrm>
            <a:off x="5602739" y="5244125"/>
            <a:ext cx="11618461" cy="1168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6"/>
              </a:lnSpc>
              <a:spcBef>
                <a:spcPts val="200"/>
              </a:spcBef>
            </a:pP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Fort-able collaborates with well-known local manufacturers, who afterwards become Fort-able franchises.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858B70-9806-E7D0-E158-FFF20CB943EC}"/>
              </a:ext>
            </a:extLst>
          </p:cNvPr>
          <p:cNvSpPr txBox="1"/>
          <p:nvPr/>
        </p:nvSpPr>
        <p:spPr>
          <a:xfrm>
            <a:off x="5429143" y="7048391"/>
            <a:ext cx="12418035" cy="217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86"/>
              </a:lnSpc>
              <a:spcBef>
                <a:spcPts val="200"/>
              </a:spcBef>
            </a:pPr>
            <a:r>
              <a:rPr lang="en-US" sz="3200" dirty="0">
                <a:solidFill>
                  <a:srgbClr val="445160"/>
                </a:solidFill>
                <a:latin typeface="Barlow" panose="00000500000000000000" pitchFamily="50" charset="0"/>
              </a:rPr>
              <a:t>We offer raw materials, specialized tools, branding, exclusive components, intellectual property (IP), quality control, etc. to franchises.</a:t>
            </a:r>
          </a:p>
          <a:p>
            <a:endParaRPr lang="en-CA" dirty="0"/>
          </a:p>
        </p:txBody>
      </p:sp>
      <p:grpSp>
        <p:nvGrpSpPr>
          <p:cNvPr id="15" name="Group 3">
            <a:extLst>
              <a:ext uri="{FF2B5EF4-FFF2-40B4-BE49-F238E27FC236}">
                <a16:creationId xmlns:a16="http://schemas.microsoft.com/office/drawing/2014/main" id="{319DD51B-9E70-341D-6A9A-B38ACDDA037A}"/>
              </a:ext>
            </a:extLst>
          </p:cNvPr>
          <p:cNvGrpSpPr/>
          <p:nvPr/>
        </p:nvGrpSpPr>
        <p:grpSpPr>
          <a:xfrm>
            <a:off x="0" y="9678860"/>
            <a:ext cx="18288000" cy="611166"/>
            <a:chOff x="111192" y="-213523"/>
            <a:chExt cx="6671512" cy="222955"/>
          </a:xfrm>
          <a:solidFill>
            <a:srgbClr val="F05E22"/>
          </a:solidFill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3B2D496D-DEE5-3C25-2DAC-B1079B3A9F3D}"/>
                </a:ext>
              </a:extLst>
            </p:cNvPr>
            <p:cNvSpPr/>
            <p:nvPr/>
          </p:nvSpPr>
          <p:spPr>
            <a:xfrm>
              <a:off x="111192" y="-213523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" name="Group 5">
            <a:extLst>
              <a:ext uri="{FF2B5EF4-FFF2-40B4-BE49-F238E27FC236}">
                <a16:creationId xmlns:a16="http://schemas.microsoft.com/office/drawing/2014/main" id="{400FF5E1-DA18-11BD-2F88-EACBA8766500}"/>
              </a:ext>
            </a:extLst>
          </p:cNvPr>
          <p:cNvGrpSpPr/>
          <p:nvPr/>
        </p:nvGrpSpPr>
        <p:grpSpPr>
          <a:xfrm>
            <a:off x="0" y="9675834"/>
            <a:ext cx="9872106" cy="611166"/>
            <a:chOff x="0" y="0"/>
            <a:chExt cx="3601371" cy="222955"/>
          </a:xfrm>
          <a:solidFill>
            <a:srgbClr val="EF4723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A1CE7E9-2BD0-C4DD-9CFF-F1BC92697BD4}"/>
                </a:ext>
              </a:extLst>
            </p:cNvPr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74C82E0-C550-B85D-73C4-C5F3886DB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301" y="737539"/>
            <a:ext cx="19505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5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000" r="20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332491" y="5486890"/>
            <a:ext cx="13623018" cy="20569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85"/>
              </a:lnSpc>
            </a:pPr>
            <a:r>
              <a:rPr lang="en-US" sz="8000" dirty="0">
                <a:solidFill>
                  <a:srgbClr val="445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Medium" panose="00000600000000000000" pitchFamily="50" charset="0"/>
              </a:rPr>
              <a:t>TO BRING AFFORDABLE HOUSING TO CANADIANS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B1240-DADF-1075-85E6-18ADBCFB2F2C}"/>
              </a:ext>
            </a:extLst>
          </p:cNvPr>
          <p:cNvSpPr/>
          <p:nvPr/>
        </p:nvSpPr>
        <p:spPr>
          <a:xfrm>
            <a:off x="4773146" y="3421856"/>
            <a:ext cx="9144000" cy="1524000"/>
          </a:xfrm>
          <a:prstGeom prst="rect">
            <a:avLst/>
          </a:prstGeom>
          <a:solidFill>
            <a:srgbClr val="445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59052FB7-30A9-78D6-1771-EB0977815B01}"/>
              </a:ext>
            </a:extLst>
          </p:cNvPr>
          <p:cNvSpPr txBox="1"/>
          <p:nvPr/>
        </p:nvSpPr>
        <p:spPr>
          <a:xfrm>
            <a:off x="6019800" y="3695700"/>
            <a:ext cx="8406797" cy="1188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42"/>
              </a:lnSpc>
            </a:pPr>
            <a:r>
              <a:rPr lang="en-US" sz="9400" dirty="0">
                <a:solidFill>
                  <a:schemeClr val="bg1"/>
                </a:solidFill>
                <a:latin typeface="Barlow Black" panose="00000A00000000000000" pitchFamily="50" charset="0"/>
              </a:rPr>
              <a:t>OUR 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D8B12C-3119-AED0-0793-53D02CDDE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51" y="1330329"/>
            <a:ext cx="2703498" cy="190104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28445"/>
            <a:ext cx="18395101" cy="0"/>
          </a:xfrm>
          <a:prstGeom prst="line">
            <a:avLst/>
          </a:prstGeom>
          <a:ln w="38100" cap="flat">
            <a:solidFill>
              <a:srgbClr val="F05E2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1850061" y="633531"/>
            <a:ext cx="6437939" cy="0"/>
          </a:xfrm>
          <a:prstGeom prst="line">
            <a:avLst/>
          </a:prstGeom>
          <a:ln w="28575" cap="flat">
            <a:solidFill>
              <a:srgbClr val="F05E2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11725" y="5760018"/>
            <a:ext cx="2914612" cy="307205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14387" y="4000500"/>
            <a:ext cx="16659225" cy="1460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1"/>
              </a:lnSpc>
            </a:pPr>
            <a:r>
              <a:rPr lang="en-US" sz="9600" dirty="0">
                <a:solidFill>
                  <a:srgbClr val="445160"/>
                </a:solidFill>
                <a:latin typeface="Barlow Black" panose="00000A00000000000000" pitchFamily="50" charset="0"/>
              </a:rPr>
              <a:t>#OurPassion</a:t>
            </a:r>
            <a:r>
              <a:rPr lang="en-US" sz="9600" dirty="0">
                <a:solidFill>
                  <a:srgbClr val="F05E22"/>
                </a:solidFill>
                <a:latin typeface="Barlow Black" panose="00000A00000000000000" pitchFamily="50" charset="0"/>
              </a:rPr>
              <a:t>YourGrowth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A0797F-EA33-9472-7020-EDB1D34F1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654594"/>
            <a:ext cx="1950567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000" r="20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174032" y="5713038"/>
            <a:ext cx="6396789" cy="1360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80"/>
              </a:lnSpc>
            </a:pPr>
            <a:r>
              <a:rPr lang="en-US" sz="2557" b="1" dirty="0">
                <a:solidFill>
                  <a:srgbClr val="445160"/>
                </a:solidFill>
                <a:latin typeface="Barlow" panose="00000500000000000000" pitchFamily="50" charset="0"/>
              </a:rPr>
              <a:t>Gurmit Singh</a:t>
            </a:r>
            <a:r>
              <a:rPr lang="en-US" sz="2557" dirty="0">
                <a:solidFill>
                  <a:srgbClr val="445160"/>
                </a:solidFill>
                <a:latin typeface="Barlow" panose="00000500000000000000" pitchFamily="50" charset="0"/>
              </a:rPr>
              <a:t>, MBA Founder and CEO</a:t>
            </a:r>
          </a:p>
          <a:p>
            <a:pPr>
              <a:lnSpc>
                <a:spcPts val="3580"/>
              </a:lnSpc>
            </a:pPr>
            <a:r>
              <a:rPr lang="en-US" sz="2557" dirty="0">
                <a:solidFill>
                  <a:srgbClr val="445160"/>
                </a:solidFill>
                <a:latin typeface="Barlow" panose="00000500000000000000" pitchFamily="50" charset="0"/>
              </a:rPr>
              <a:t>gurmittoor@gmail.com</a:t>
            </a:r>
          </a:p>
          <a:p>
            <a:pPr>
              <a:lnSpc>
                <a:spcPts val="3580"/>
              </a:lnSpc>
              <a:spcBef>
                <a:spcPct val="0"/>
              </a:spcBef>
            </a:pPr>
            <a:endParaRPr lang="en-US" sz="2557" dirty="0">
              <a:solidFill>
                <a:srgbClr val="6A7759"/>
              </a:solidFill>
              <a:latin typeface="Cere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174032" y="7302552"/>
            <a:ext cx="6396791" cy="828958"/>
            <a:chOff x="0" y="-47625"/>
            <a:chExt cx="8529054" cy="1105277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2972120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1"/>
                </a:lnSpc>
              </a:pPr>
              <a:r>
                <a:rPr lang="en-US" sz="2229" b="1" dirty="0">
                  <a:solidFill>
                    <a:srgbClr val="445160"/>
                  </a:solidFill>
                  <a:latin typeface="Barlow" panose="00000500000000000000" pitchFamily="50" charset="0"/>
                </a:rPr>
                <a:t>Telephone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3352"/>
              <a:ext cx="3282694" cy="404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76"/>
                </a:lnSpc>
              </a:pPr>
              <a:r>
                <a:rPr lang="en-US" sz="1768" dirty="0">
                  <a:solidFill>
                    <a:srgbClr val="445160"/>
                  </a:solidFill>
                  <a:latin typeface="Barlow" panose="00000500000000000000" pitchFamily="50" charset="0"/>
                </a:rPr>
                <a:t>1 (647) 408-6929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225934" y="-47625"/>
              <a:ext cx="2821730" cy="503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1"/>
                </a:lnSpc>
              </a:pPr>
              <a:r>
                <a:rPr lang="en-US" sz="2229" b="1" dirty="0">
                  <a:solidFill>
                    <a:srgbClr val="445160"/>
                  </a:solidFill>
                  <a:latin typeface="Barlow" panose="00000500000000000000" pitchFamily="50" charset="0"/>
                </a:rPr>
                <a:t>Website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225935" y="653352"/>
              <a:ext cx="4303119" cy="404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76"/>
                </a:lnSpc>
              </a:pPr>
              <a:r>
                <a:rPr lang="en-US" sz="1768" dirty="0">
                  <a:solidFill>
                    <a:srgbClr val="445160"/>
                  </a:solidFill>
                  <a:latin typeface="Barlow" panose="00000500000000000000" pitchFamily="50" charset="0"/>
                </a:rPr>
                <a:t>www.fort-able.ca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371235" y="1905618"/>
            <a:ext cx="13059340" cy="2488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45"/>
              </a:lnSpc>
            </a:pPr>
            <a:r>
              <a:rPr lang="en-US" sz="14532" dirty="0">
                <a:solidFill>
                  <a:srgbClr val="445160"/>
                </a:solidFill>
                <a:latin typeface="Barlow Black" panose="00000A00000000000000" pitchFamily="50" charset="0"/>
              </a:rPr>
              <a:t>Thank You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235" y="5827807"/>
            <a:ext cx="8063181" cy="1285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6"/>
              </a:lnSpc>
              <a:spcBef>
                <a:spcPct val="0"/>
              </a:spcBef>
            </a:pPr>
            <a:r>
              <a:rPr lang="en-US" sz="2433" dirty="0">
                <a:solidFill>
                  <a:srgbClr val="445160"/>
                </a:solidFill>
                <a:latin typeface="Barlow" panose="00000500000000000000" pitchFamily="50" charset="0"/>
              </a:rPr>
              <a:t>Fort-able is an affordable pre-fab home solution that manufactures houses and units in a factory to be delivered and set up within 24 hours.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1235" y="7113223"/>
            <a:ext cx="7304572" cy="1154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2"/>
              </a:lnSpc>
              <a:spcBef>
                <a:spcPct val="0"/>
              </a:spcBef>
            </a:pPr>
            <a:r>
              <a:rPr lang="en-US" sz="3287" b="1" dirty="0">
                <a:solidFill>
                  <a:srgbClr val="F05E22"/>
                </a:solidFill>
                <a:latin typeface="Barlow" panose="00000500000000000000" pitchFamily="50" charset="0"/>
              </a:rPr>
              <a:t>Because we're here to provide more realistic solutions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04C48D-0947-D7DD-7491-36A714ECA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35" y="952500"/>
            <a:ext cx="1803462" cy="12681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57067" y="4797136"/>
            <a:ext cx="4902233" cy="3103408"/>
            <a:chOff x="0" y="0"/>
            <a:chExt cx="11289030" cy="7146635"/>
          </a:xfrm>
          <a:solidFill>
            <a:srgbClr val="445160"/>
          </a:solidFill>
        </p:grpSpPr>
        <p:sp>
          <p:nvSpPr>
            <p:cNvPr id="3" name="Freeform 3"/>
            <p:cNvSpPr/>
            <p:nvPr/>
          </p:nvSpPr>
          <p:spPr>
            <a:xfrm>
              <a:off x="-12700" y="-12700"/>
              <a:ext cx="11314430" cy="7172036"/>
            </a:xfrm>
            <a:custGeom>
              <a:avLst/>
              <a:gdLst/>
              <a:ahLst/>
              <a:cxnLst/>
              <a:rect l="l" t="t" r="r" b="b"/>
              <a:pathLst>
                <a:path w="11314430" h="7172036">
                  <a:moveTo>
                    <a:pt x="1045210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6309706"/>
                  </a:lnTo>
                  <a:cubicBezTo>
                    <a:pt x="0" y="6782146"/>
                    <a:pt x="389890" y="7172036"/>
                    <a:pt x="862330" y="7172036"/>
                  </a:cubicBezTo>
                  <a:lnTo>
                    <a:pt x="10452100" y="7172036"/>
                  </a:lnTo>
                  <a:cubicBezTo>
                    <a:pt x="10924540" y="7172036"/>
                    <a:pt x="11314430" y="6782146"/>
                    <a:pt x="11314430" y="6309706"/>
                  </a:cubicBezTo>
                  <a:lnTo>
                    <a:pt x="11314430" y="862330"/>
                  </a:lnTo>
                  <a:cubicBezTo>
                    <a:pt x="11314430" y="389890"/>
                    <a:pt x="10924540" y="0"/>
                    <a:pt x="10452100" y="0"/>
                  </a:cubicBezTo>
                  <a:close/>
                  <a:moveTo>
                    <a:pt x="11123930" y="927100"/>
                  </a:moveTo>
                  <a:lnTo>
                    <a:pt x="11123930" y="6309706"/>
                  </a:lnTo>
                  <a:cubicBezTo>
                    <a:pt x="11123930" y="6676736"/>
                    <a:pt x="10819130" y="6981536"/>
                    <a:pt x="10452100" y="6981536"/>
                  </a:cubicBezTo>
                  <a:lnTo>
                    <a:pt x="862330" y="6981536"/>
                  </a:lnTo>
                  <a:cubicBezTo>
                    <a:pt x="495300" y="6981535"/>
                    <a:pt x="190500" y="6676735"/>
                    <a:pt x="190500" y="6309706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0452100" y="190500"/>
                  </a:lnTo>
                  <a:cubicBezTo>
                    <a:pt x="10819130" y="190500"/>
                    <a:pt x="11123930" y="495300"/>
                    <a:pt x="11123930" y="862330"/>
                  </a:cubicBezTo>
                  <a:lnTo>
                    <a:pt x="11123930" y="927100"/>
                  </a:lnTo>
                  <a:close/>
                </a:path>
              </a:pathLst>
            </a:custGeom>
            <a:grpFill/>
            <a:ln>
              <a:solidFill>
                <a:srgbClr val="44516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677242" y="4797136"/>
            <a:ext cx="4902233" cy="3103408"/>
            <a:chOff x="0" y="0"/>
            <a:chExt cx="11289030" cy="7146635"/>
          </a:xfrm>
          <a:solidFill>
            <a:srgbClr val="445160"/>
          </a:solidFill>
        </p:grpSpPr>
        <p:sp>
          <p:nvSpPr>
            <p:cNvPr id="5" name="Freeform 5"/>
            <p:cNvSpPr/>
            <p:nvPr/>
          </p:nvSpPr>
          <p:spPr>
            <a:xfrm>
              <a:off x="-12700" y="-12700"/>
              <a:ext cx="11314430" cy="7172036"/>
            </a:xfrm>
            <a:custGeom>
              <a:avLst/>
              <a:gdLst/>
              <a:ahLst/>
              <a:cxnLst/>
              <a:rect l="l" t="t" r="r" b="b"/>
              <a:pathLst>
                <a:path w="11314430" h="7172036">
                  <a:moveTo>
                    <a:pt x="10452100" y="0"/>
                  </a:moveTo>
                  <a:lnTo>
                    <a:pt x="862330" y="0"/>
                  </a:lnTo>
                  <a:cubicBezTo>
                    <a:pt x="389890" y="0"/>
                    <a:pt x="0" y="389890"/>
                    <a:pt x="0" y="862330"/>
                  </a:cubicBezTo>
                  <a:lnTo>
                    <a:pt x="0" y="6309706"/>
                  </a:lnTo>
                  <a:cubicBezTo>
                    <a:pt x="0" y="6782146"/>
                    <a:pt x="389890" y="7172036"/>
                    <a:pt x="862330" y="7172036"/>
                  </a:cubicBezTo>
                  <a:lnTo>
                    <a:pt x="10452100" y="7172036"/>
                  </a:lnTo>
                  <a:cubicBezTo>
                    <a:pt x="10924540" y="7172036"/>
                    <a:pt x="11314430" y="6782146"/>
                    <a:pt x="11314430" y="6309706"/>
                  </a:cubicBezTo>
                  <a:lnTo>
                    <a:pt x="11314430" y="862330"/>
                  </a:lnTo>
                  <a:cubicBezTo>
                    <a:pt x="11314430" y="389890"/>
                    <a:pt x="10924540" y="0"/>
                    <a:pt x="10452100" y="0"/>
                  </a:cubicBezTo>
                  <a:close/>
                  <a:moveTo>
                    <a:pt x="11123930" y="927100"/>
                  </a:moveTo>
                  <a:lnTo>
                    <a:pt x="11123930" y="6309706"/>
                  </a:lnTo>
                  <a:cubicBezTo>
                    <a:pt x="11123930" y="6676736"/>
                    <a:pt x="10819130" y="6981536"/>
                    <a:pt x="10452100" y="6981536"/>
                  </a:cubicBezTo>
                  <a:lnTo>
                    <a:pt x="862330" y="6981536"/>
                  </a:lnTo>
                  <a:cubicBezTo>
                    <a:pt x="495300" y="6981535"/>
                    <a:pt x="190500" y="6676735"/>
                    <a:pt x="190500" y="6309706"/>
                  </a:cubicBezTo>
                  <a:lnTo>
                    <a:pt x="190500" y="862330"/>
                  </a:lnTo>
                  <a:cubicBezTo>
                    <a:pt x="190500" y="495300"/>
                    <a:pt x="495300" y="190500"/>
                    <a:pt x="862330" y="190500"/>
                  </a:cubicBezTo>
                  <a:lnTo>
                    <a:pt x="10452100" y="190500"/>
                  </a:lnTo>
                  <a:cubicBezTo>
                    <a:pt x="10819130" y="190500"/>
                    <a:pt x="11123930" y="495300"/>
                    <a:pt x="11123930" y="862330"/>
                  </a:cubicBezTo>
                  <a:lnTo>
                    <a:pt x="11123930" y="927100"/>
                  </a:lnTo>
                  <a:close/>
                </a:path>
              </a:pathLst>
            </a:custGeom>
            <a:grpFill/>
            <a:ln>
              <a:solidFill>
                <a:srgbClr val="353535"/>
              </a:solidFill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7017155" y="4797136"/>
            <a:ext cx="4902233" cy="3103408"/>
            <a:chOff x="0" y="0"/>
            <a:chExt cx="1658286" cy="1049795"/>
          </a:xfrm>
          <a:solidFill>
            <a:srgbClr val="F05E22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1658286" cy="1049795"/>
            </a:xfrm>
            <a:custGeom>
              <a:avLst/>
              <a:gdLst/>
              <a:ahLst/>
              <a:cxnLst/>
              <a:rect l="l" t="t" r="r" b="b"/>
              <a:pathLst>
                <a:path w="1658286" h="1049795">
                  <a:moveTo>
                    <a:pt x="1533826" y="1049795"/>
                  </a:moveTo>
                  <a:lnTo>
                    <a:pt x="124460" y="1049795"/>
                  </a:lnTo>
                  <a:cubicBezTo>
                    <a:pt x="55880" y="1049795"/>
                    <a:pt x="0" y="993915"/>
                    <a:pt x="0" y="9253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33826" y="0"/>
                  </a:lnTo>
                  <a:cubicBezTo>
                    <a:pt x="1602406" y="0"/>
                    <a:pt x="1658286" y="55880"/>
                    <a:pt x="1658286" y="124460"/>
                  </a:cubicBezTo>
                  <a:lnTo>
                    <a:pt x="1658286" y="925335"/>
                  </a:lnTo>
                  <a:cubicBezTo>
                    <a:pt x="1658286" y="993915"/>
                    <a:pt x="1602406" y="1049795"/>
                    <a:pt x="1533826" y="1049795"/>
                  </a:cubicBezTo>
                  <a:close/>
                </a:path>
              </a:pathLst>
            </a:custGeom>
            <a:grpFill/>
          </p:spPr>
        </p:sp>
      </p:grpSp>
      <p:sp>
        <p:nvSpPr>
          <p:cNvPr id="8" name="TextBox 8"/>
          <p:cNvSpPr txBox="1"/>
          <p:nvPr/>
        </p:nvSpPr>
        <p:spPr>
          <a:xfrm>
            <a:off x="1671727" y="1755313"/>
            <a:ext cx="10242145" cy="1616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65"/>
              </a:lnSpc>
            </a:pPr>
            <a:r>
              <a:rPr lang="en-US" sz="8400" dirty="0">
                <a:solidFill>
                  <a:srgbClr val="445160"/>
                </a:solidFill>
                <a:latin typeface="Barlow Black" panose="00000A00000000000000" pitchFamily="50" charset="0"/>
              </a:rPr>
              <a:t>The Problems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23637" y="5076825"/>
            <a:ext cx="4655368" cy="58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26"/>
              </a:lnSpc>
            </a:pPr>
            <a:r>
              <a:rPr lang="en-US" sz="3447" dirty="0">
                <a:solidFill>
                  <a:srgbClr val="445160"/>
                </a:solidFill>
                <a:latin typeface="Barlow Medium" panose="00000600000000000000" pitchFamily="50" charset="0"/>
              </a:rPr>
              <a:t>High Housing Prices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64020" y="5076825"/>
            <a:ext cx="4655368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FFFFFF"/>
                </a:solidFill>
                <a:latin typeface="Barlow Medium" panose="00000600000000000000" pitchFamily="50" charset="0"/>
              </a:rPr>
              <a:t>Lowest Housing Supply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05187" y="5076825"/>
            <a:ext cx="4655368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 dirty="0">
                <a:solidFill>
                  <a:srgbClr val="445160"/>
                </a:solidFill>
                <a:latin typeface="Barlow Medium" panose="00000600000000000000" pitchFamily="50" charset="0"/>
              </a:rPr>
              <a:t>High Cost of Living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61885" y="5752361"/>
            <a:ext cx="4372253" cy="1645707"/>
          </a:xfrm>
          <a:prstGeom prst="rect">
            <a:avLst/>
          </a:prstGeom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22"/>
              </a:lnSpc>
            </a:pPr>
            <a:r>
              <a:rPr lang="en-US" sz="1860" dirty="0">
                <a:solidFill>
                  <a:srgbClr val="445160"/>
                </a:solidFill>
                <a:latin typeface="Barlow" panose="00000500000000000000" pitchFamily="50" charset="0"/>
              </a:rPr>
              <a:t>While housing prices vary from province to province, the average cost of a detached home in Canada in 2022 is $665,850. This is a substantial amount of money and can seem quite unattainable for many.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624781" y="5665525"/>
            <a:ext cx="4311213" cy="1983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4"/>
              </a:lnSpc>
            </a:pPr>
            <a:r>
              <a:rPr lang="en-US" sz="1860" dirty="0">
                <a:solidFill>
                  <a:srgbClr val="445160"/>
                </a:solidFill>
                <a:latin typeface="Barlow" panose="00000500000000000000" pitchFamily="50" charset="0"/>
              </a:rPr>
              <a:t>According to Glassdoor, the average salary in Toronto is $63,000. The average rent is $2,385 per month, which would take up almost 50 percent of the average income. It’s clear that there’s a definite lack of affordable housing in Toronto.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0" y="9713934"/>
            <a:ext cx="18288000" cy="611166"/>
            <a:chOff x="0" y="0"/>
            <a:chExt cx="6671512" cy="222955"/>
          </a:xfrm>
          <a:solidFill>
            <a:srgbClr val="F05E22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6" name="Group 16"/>
          <p:cNvGrpSpPr/>
          <p:nvPr/>
        </p:nvGrpSpPr>
        <p:grpSpPr>
          <a:xfrm>
            <a:off x="0" y="9715500"/>
            <a:ext cx="9872106" cy="609600"/>
            <a:chOff x="0" y="0"/>
            <a:chExt cx="3601371" cy="222955"/>
          </a:xfrm>
          <a:solidFill>
            <a:srgbClr val="EF4723"/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sp>
        <p:nvSpPr>
          <p:cNvPr id="18" name="TextBox 18"/>
          <p:cNvSpPr txBox="1"/>
          <p:nvPr/>
        </p:nvSpPr>
        <p:spPr>
          <a:xfrm>
            <a:off x="7264020" y="5761786"/>
            <a:ext cx="4474322" cy="1645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8"/>
              </a:lnSpc>
              <a:spcBef>
                <a:spcPct val="0"/>
              </a:spcBef>
            </a:pPr>
            <a:r>
              <a:rPr lang="en-US" sz="1856" dirty="0">
                <a:solidFill>
                  <a:srgbClr val="F5F5F5"/>
                </a:solidFill>
                <a:latin typeface="Barlow" panose="00000500000000000000" pitchFamily="50" charset="0"/>
              </a:rPr>
              <a:t>Canada is facing a housing shortage — we have a lower number of homes per person. Canada has the lowest average housing supply per capita with 424 units per 1,000 people.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11234" y="4108773"/>
            <a:ext cx="1768242" cy="389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05E22"/>
                </a:solidFill>
                <a:latin typeface="Barlow Medium" panose="00000600000000000000" pitchFamily="50" charset="0"/>
              </a:rPr>
              <a:t>PROBLEM 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357067" y="4108773"/>
            <a:ext cx="203892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05E22"/>
                </a:solidFill>
                <a:latin typeface="Barlow Medium" panose="00000600000000000000" pitchFamily="50" charset="0"/>
              </a:rPr>
              <a:t>PROBLEM 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17155" y="4108773"/>
            <a:ext cx="2126845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 dirty="0">
                <a:solidFill>
                  <a:srgbClr val="F05E22"/>
                </a:solidFill>
                <a:latin typeface="Barlow Medium" panose="00000600000000000000" pitchFamily="50" charset="0"/>
              </a:rPr>
              <a:t>PROBLEM 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680AF2-FF46-99C6-30BA-65E84BBA6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27" y="785495"/>
            <a:ext cx="1255698" cy="8829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50061" y="633531"/>
            <a:ext cx="6437939" cy="0"/>
          </a:xfrm>
          <a:prstGeom prst="line">
            <a:avLst/>
          </a:prstGeom>
          <a:ln w="28575" cap="flat">
            <a:solidFill>
              <a:srgbClr val="F05E2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107863" y="8588082"/>
            <a:ext cx="15374915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6"/>
              </a:lnSpc>
            </a:pPr>
            <a:r>
              <a:rPr lang="en-US" sz="2400" dirty="0">
                <a:solidFill>
                  <a:srgbClr val="445160"/>
                </a:solidFill>
                <a:latin typeface="Barlow" panose="00000500000000000000" pitchFamily="50" charset="0"/>
              </a:rPr>
              <a:t>Fort-Able pre-fab homes are going to provide a more realistic solution. We are striving to keep the cost low while still using the highest quality materials. This means we will individually source each component at the best cost.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64072" y="3319204"/>
            <a:ext cx="3296764" cy="109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7"/>
              </a:lnSpc>
            </a:pPr>
            <a:r>
              <a:rPr lang="en-US" sz="3148" dirty="0">
                <a:solidFill>
                  <a:srgbClr val="F05E22"/>
                </a:solidFill>
                <a:latin typeface="Barlow Medium" panose="00000600000000000000" pitchFamily="50" charset="0"/>
              </a:rPr>
              <a:t>PREFAB GARDEN SUITS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07863" y="4637453"/>
            <a:ext cx="4011083" cy="3211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56"/>
              </a:lnSpc>
            </a:pPr>
            <a:r>
              <a:rPr lang="en-US" sz="1969" dirty="0">
                <a:solidFill>
                  <a:srgbClr val="445160"/>
                </a:solidFill>
                <a:latin typeface="Barlow" panose="00000500000000000000" pitchFamily="50" charset="0"/>
              </a:rPr>
              <a:t>According to UCLA Modern Anthropology studies, homeowners in North America use their backyards for only 3% of their free time, which is a shame. Fort-Able seeks to change this by helping homeowners reclaim their backyards and earn extra income</a:t>
            </a:r>
            <a:r>
              <a:rPr lang="en-US" sz="1969" dirty="0">
                <a:solidFill>
                  <a:srgbClr val="445160"/>
                </a:solidFill>
                <a:latin typeface="Cerebri"/>
              </a:rPr>
              <a:t>.</a:t>
            </a:r>
          </a:p>
          <a:p>
            <a:pPr>
              <a:lnSpc>
                <a:spcPts val="2756"/>
              </a:lnSpc>
            </a:pPr>
            <a:endParaRPr lang="en-US" sz="1969" dirty="0">
              <a:solidFill>
                <a:srgbClr val="6A7759"/>
              </a:solidFill>
              <a:latin typeface="Cere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7863" y="3314700"/>
            <a:ext cx="2436748" cy="1091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7"/>
              </a:lnSpc>
            </a:pPr>
            <a:r>
              <a:rPr lang="en-US" sz="3148" dirty="0">
                <a:solidFill>
                  <a:srgbClr val="F05E22"/>
                </a:solidFill>
                <a:latin typeface="Barlow Medium" panose="00000600000000000000" pitchFamily="50" charset="0"/>
              </a:rPr>
              <a:t>BACKYARD STUDIO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64072" y="4632727"/>
            <a:ext cx="4011083" cy="1775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56"/>
              </a:lnSpc>
            </a:pPr>
            <a:r>
              <a:rPr lang="en-US" sz="1969" dirty="0">
                <a:solidFill>
                  <a:srgbClr val="445160"/>
                </a:solidFill>
                <a:latin typeface="Barlow" panose="00000500000000000000" pitchFamily="50" charset="0"/>
              </a:rPr>
              <a:t>Fort-Able is the most economical solution to add space, value, and utility to your backyard, garden, or property.</a:t>
            </a:r>
          </a:p>
          <a:p>
            <a:pPr>
              <a:lnSpc>
                <a:spcPts val="2756"/>
              </a:lnSpc>
            </a:pPr>
            <a:endParaRPr lang="en-US" sz="1969" dirty="0">
              <a:solidFill>
                <a:srgbClr val="6A7759"/>
              </a:solidFill>
              <a:latin typeface="Cerebri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5964072" y="6365997"/>
            <a:ext cx="937030" cy="0"/>
          </a:xfrm>
          <a:prstGeom prst="line">
            <a:avLst/>
          </a:prstGeom>
          <a:ln w="28575" cap="flat">
            <a:solidFill>
              <a:srgbClr val="4451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 dirty="0"/>
          </a:p>
        </p:txBody>
      </p:sp>
      <p:sp>
        <p:nvSpPr>
          <p:cNvPr id="10" name="AutoShape 10"/>
          <p:cNvSpPr/>
          <p:nvPr/>
        </p:nvSpPr>
        <p:spPr>
          <a:xfrm>
            <a:off x="1107863" y="7822904"/>
            <a:ext cx="1095275" cy="0"/>
          </a:xfrm>
          <a:prstGeom prst="line">
            <a:avLst/>
          </a:prstGeom>
          <a:ln w="28575" cap="flat">
            <a:solidFill>
              <a:srgbClr val="44516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0" y="9675834"/>
            <a:ext cx="18288000" cy="611166"/>
            <a:chOff x="0" y="0"/>
            <a:chExt cx="6671512" cy="222955"/>
          </a:xfrm>
          <a:solidFill>
            <a:srgbClr val="F05E22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4" name="Group 14"/>
          <p:cNvGrpSpPr/>
          <p:nvPr/>
        </p:nvGrpSpPr>
        <p:grpSpPr>
          <a:xfrm>
            <a:off x="0" y="9675834"/>
            <a:ext cx="9872106" cy="611166"/>
            <a:chOff x="0" y="0"/>
            <a:chExt cx="3601371" cy="222955"/>
          </a:xfrm>
          <a:solidFill>
            <a:srgbClr val="EF4723"/>
          </a:solidFill>
        </p:grpSpPr>
        <p:sp>
          <p:nvSpPr>
            <p:cNvPr id="15" name="Freeform 15"/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FBE4CD-3343-74D6-D1FC-A5E8869D5750}"/>
              </a:ext>
            </a:extLst>
          </p:cNvPr>
          <p:cNvGrpSpPr/>
          <p:nvPr/>
        </p:nvGrpSpPr>
        <p:grpSpPr>
          <a:xfrm>
            <a:off x="948746" y="1382452"/>
            <a:ext cx="6137854" cy="1684628"/>
            <a:chOff x="1447800" y="655712"/>
            <a:chExt cx="7812789" cy="1427942"/>
          </a:xfrm>
        </p:grpSpPr>
        <p:sp>
          <p:nvSpPr>
            <p:cNvPr id="17" name="object 5">
              <a:extLst>
                <a:ext uri="{FF2B5EF4-FFF2-40B4-BE49-F238E27FC236}">
                  <a16:creationId xmlns:a16="http://schemas.microsoft.com/office/drawing/2014/main" id="{7D3AD2C3-7EE0-C742-AE20-3D5183311139}"/>
                </a:ext>
              </a:extLst>
            </p:cNvPr>
            <p:cNvSpPr/>
            <p:nvPr/>
          </p:nvSpPr>
          <p:spPr>
            <a:xfrm>
              <a:off x="1447800" y="923328"/>
              <a:ext cx="7812789" cy="1056924"/>
            </a:xfrm>
            <a:custGeom>
              <a:avLst/>
              <a:gdLst/>
              <a:ahLst/>
              <a:cxnLst/>
              <a:rect l="l" t="t" r="r" b="b"/>
              <a:pathLst>
                <a:path w="3576320" h="469265">
                  <a:moveTo>
                    <a:pt x="3576292" y="469199"/>
                  </a:moveTo>
                  <a:lnTo>
                    <a:pt x="0" y="469199"/>
                  </a:lnTo>
                  <a:lnTo>
                    <a:pt x="0" y="0"/>
                  </a:lnTo>
                  <a:lnTo>
                    <a:pt x="3576292" y="0"/>
                  </a:lnTo>
                  <a:lnTo>
                    <a:pt x="3576292" y="469199"/>
                  </a:lnTo>
                  <a:close/>
                </a:path>
              </a:pathLst>
            </a:custGeom>
            <a:solidFill>
              <a:srgbClr val="445160"/>
            </a:solidFill>
          </p:spPr>
          <p:txBody>
            <a:bodyPr wrap="square" lIns="0" tIns="0" rIns="0" bIns="0" rtlCol="0"/>
            <a:lstStyle/>
            <a:p>
              <a:pPr>
                <a:lnSpc>
                  <a:spcPts val="13265"/>
                </a:lnSpc>
              </a:pPr>
              <a:endParaRPr lang="en-US" sz="2800" dirty="0">
                <a:solidFill>
                  <a:srgbClr val="6A7759"/>
                </a:solidFill>
                <a:latin typeface="Montserrat Semi-Bold Bold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7D39C0-1FD6-D864-868D-FB0600FADB4E}"/>
                </a:ext>
              </a:extLst>
            </p:cNvPr>
            <p:cNvSpPr txBox="1"/>
            <p:nvPr/>
          </p:nvSpPr>
          <p:spPr>
            <a:xfrm>
              <a:off x="2000749" y="655712"/>
              <a:ext cx="6972301" cy="1427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3265"/>
                </a:lnSpc>
              </a:pPr>
              <a:r>
                <a:rPr lang="en-US" sz="8400" dirty="0">
                  <a:solidFill>
                    <a:schemeClr val="bg1"/>
                  </a:solidFill>
                  <a:latin typeface="Barlow Black" panose="00000A00000000000000" pitchFamily="50" charset="0"/>
                </a:rPr>
                <a:t>Solutions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8C6B89-F396-BBFE-51F1-1DBB56FAE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34037"/>
            <a:ext cx="1255698" cy="8829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E123EE-A025-FA05-58E2-DAF26F11A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60" y="1617019"/>
            <a:ext cx="6514457" cy="65144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62718BA-35CB-9444-4F3F-77A2B084BAB0}"/>
              </a:ext>
            </a:extLst>
          </p:cNvPr>
          <p:cNvSpPr/>
          <p:nvPr/>
        </p:nvSpPr>
        <p:spPr>
          <a:xfrm>
            <a:off x="9144000" y="1603473"/>
            <a:ext cx="9144000" cy="8683527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F55E15-3490-BF3B-DC24-832CF7A6F137}"/>
              </a:ext>
            </a:extLst>
          </p:cNvPr>
          <p:cNvSpPr/>
          <p:nvPr/>
        </p:nvSpPr>
        <p:spPr>
          <a:xfrm>
            <a:off x="0" y="1588861"/>
            <a:ext cx="9144000" cy="8698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F55E7E-EC5A-A039-1C86-48AC1EF240AC}"/>
              </a:ext>
            </a:extLst>
          </p:cNvPr>
          <p:cNvGrpSpPr/>
          <p:nvPr/>
        </p:nvGrpSpPr>
        <p:grpSpPr>
          <a:xfrm>
            <a:off x="5539248" y="346405"/>
            <a:ext cx="8701177" cy="1684628"/>
            <a:chOff x="1447800" y="571071"/>
            <a:chExt cx="7706756" cy="1427942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6031858B-7725-B134-2F2A-39BC20ED949F}"/>
                </a:ext>
              </a:extLst>
            </p:cNvPr>
            <p:cNvSpPr/>
            <p:nvPr/>
          </p:nvSpPr>
          <p:spPr>
            <a:xfrm>
              <a:off x="1447800" y="826457"/>
              <a:ext cx="6972300" cy="1167138"/>
            </a:xfrm>
            <a:custGeom>
              <a:avLst/>
              <a:gdLst/>
              <a:ahLst/>
              <a:cxnLst/>
              <a:rect l="l" t="t" r="r" b="b"/>
              <a:pathLst>
                <a:path w="3576320" h="469265">
                  <a:moveTo>
                    <a:pt x="3576292" y="469199"/>
                  </a:moveTo>
                  <a:lnTo>
                    <a:pt x="0" y="469199"/>
                  </a:lnTo>
                  <a:lnTo>
                    <a:pt x="0" y="0"/>
                  </a:lnTo>
                  <a:lnTo>
                    <a:pt x="3576292" y="0"/>
                  </a:lnTo>
                  <a:lnTo>
                    <a:pt x="3576292" y="469199"/>
                  </a:lnTo>
                  <a:close/>
                </a:path>
              </a:pathLst>
            </a:custGeom>
            <a:solidFill>
              <a:srgbClr val="445160"/>
            </a:solidFill>
          </p:spPr>
          <p:txBody>
            <a:bodyPr wrap="square" lIns="0" tIns="0" rIns="0" bIns="0" rtlCol="0"/>
            <a:lstStyle/>
            <a:p>
              <a:pPr>
                <a:lnSpc>
                  <a:spcPts val="13265"/>
                </a:lnSpc>
              </a:pPr>
              <a:endParaRPr lang="en-US" sz="2800" dirty="0">
                <a:solidFill>
                  <a:srgbClr val="6A7759"/>
                </a:solidFill>
                <a:latin typeface="Montserrat Semi-Bold Bold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CC9059-EA95-D6E2-AD43-0705E6B52049}"/>
                </a:ext>
              </a:extLst>
            </p:cNvPr>
            <p:cNvSpPr txBox="1"/>
            <p:nvPr/>
          </p:nvSpPr>
          <p:spPr>
            <a:xfrm>
              <a:off x="2182256" y="571071"/>
              <a:ext cx="6972300" cy="1427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3265"/>
                </a:lnSpc>
              </a:pPr>
              <a:r>
                <a:rPr lang="en-US" sz="8400" dirty="0">
                  <a:solidFill>
                    <a:schemeClr val="bg1"/>
                  </a:solidFill>
                  <a:latin typeface="Barlow Black" panose="00000A00000000000000" pitchFamily="50" charset="0"/>
                </a:rPr>
                <a:t>Work Smart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EF9095A-E3E4-36DC-58F8-7F71B244CBF5}"/>
              </a:ext>
            </a:extLst>
          </p:cNvPr>
          <p:cNvSpPr txBox="1"/>
          <p:nvPr/>
        </p:nvSpPr>
        <p:spPr>
          <a:xfrm>
            <a:off x="3332638" y="8237284"/>
            <a:ext cx="2439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Barlow" panose="00000500000000000000" pitchFamily="50" charset="0"/>
              </a:rPr>
              <a:t>RIGHT 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3D9B8B-EDC8-4D01-4CDB-1A0DD77522F3}"/>
              </a:ext>
            </a:extLst>
          </p:cNvPr>
          <p:cNvSpPr txBox="1"/>
          <p:nvPr/>
        </p:nvSpPr>
        <p:spPr>
          <a:xfrm>
            <a:off x="12476638" y="8237283"/>
            <a:ext cx="28500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Barlow" panose="00000500000000000000" pitchFamily="50" charset="0"/>
              </a:rPr>
              <a:t>WRONG WAY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38891-7152-B3A9-1501-29A562321843}"/>
              </a:ext>
            </a:extLst>
          </p:cNvPr>
          <p:cNvSpPr txBox="1"/>
          <p:nvPr/>
        </p:nvSpPr>
        <p:spPr>
          <a:xfrm>
            <a:off x="1371600" y="2933700"/>
            <a:ext cx="5181600" cy="1595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spcBef>
                <a:spcPts val="200"/>
              </a:spcBef>
            </a:pPr>
            <a:r>
              <a:rPr lang="en-US" sz="3200" b="1" dirty="0">
                <a:latin typeface="Barlow Medium" panose="00000600000000000000" pitchFamily="50" charset="0"/>
              </a:rPr>
              <a:t>The Tesla factory in Berlin builds one Car every </a:t>
            </a:r>
          </a:p>
          <a:p>
            <a:pPr marL="25400" marR="10160">
              <a:spcBef>
                <a:spcPts val="200"/>
              </a:spcBef>
            </a:pPr>
            <a:r>
              <a:rPr lang="en-US" sz="3200" b="1" dirty="0">
                <a:solidFill>
                  <a:srgbClr val="F05E22"/>
                </a:solidFill>
                <a:latin typeface="Barlow Medium" panose="00000600000000000000" pitchFamily="50" charset="0"/>
              </a:rPr>
              <a:t>45 seconds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E07908-0E9F-DD60-FC7E-9FF08CD80FA4}"/>
              </a:ext>
            </a:extLst>
          </p:cNvPr>
          <p:cNvSpPr txBox="1"/>
          <p:nvPr/>
        </p:nvSpPr>
        <p:spPr>
          <a:xfrm>
            <a:off x="10210800" y="2933700"/>
            <a:ext cx="5300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marR="10160">
              <a:spcBef>
                <a:spcPts val="200"/>
              </a:spcBef>
            </a:pPr>
            <a:r>
              <a:rPr lang="en-US" sz="3200" b="1" dirty="0">
                <a:latin typeface="Barlow Medium" panose="00000600000000000000" pitchFamily="50" charset="0"/>
              </a:rPr>
              <a:t>A single family home takes an average of </a:t>
            </a:r>
            <a:r>
              <a:rPr lang="en-US" sz="3200" b="1" dirty="0">
                <a:solidFill>
                  <a:srgbClr val="F05E22"/>
                </a:solidFill>
                <a:latin typeface="Barlow Medium" panose="00000600000000000000" pitchFamily="50" charset="0"/>
              </a:rPr>
              <a:t>6 months </a:t>
            </a:r>
            <a:r>
              <a:rPr lang="en-US" sz="3200" b="1" dirty="0">
                <a:latin typeface="Barlow Medium" panose="00000600000000000000" pitchFamily="50" charset="0"/>
              </a:rPr>
              <a:t>to be built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4E3CDC-5B8D-5311-44E6-4E6E369922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35"/>
          <a:stretch/>
        </p:blipFill>
        <p:spPr>
          <a:xfrm>
            <a:off x="1452155" y="4932308"/>
            <a:ext cx="6531396" cy="31940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02D1DE-B24D-D850-6DCE-F8F2B23F0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451" y="4922511"/>
            <a:ext cx="6518302" cy="3194065"/>
          </a:xfrm>
          <a:prstGeom prst="rect">
            <a:avLst/>
          </a:prstGeom>
        </p:spPr>
      </p:pic>
      <p:grpSp>
        <p:nvGrpSpPr>
          <p:cNvPr id="23" name="Group 14">
            <a:extLst>
              <a:ext uri="{FF2B5EF4-FFF2-40B4-BE49-F238E27FC236}">
                <a16:creationId xmlns:a16="http://schemas.microsoft.com/office/drawing/2014/main" id="{7AF678C6-6258-A067-0062-DBBAADA58BF2}"/>
              </a:ext>
            </a:extLst>
          </p:cNvPr>
          <p:cNvGrpSpPr/>
          <p:nvPr/>
        </p:nvGrpSpPr>
        <p:grpSpPr>
          <a:xfrm>
            <a:off x="0" y="9675834"/>
            <a:ext cx="18288000" cy="611166"/>
            <a:chOff x="0" y="0"/>
            <a:chExt cx="6671512" cy="222955"/>
          </a:xfrm>
          <a:solidFill>
            <a:srgbClr val="F05E22"/>
          </a:solidFill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1AF819FB-38F2-7BCB-C971-B121C14507FB}"/>
                </a:ext>
              </a:extLst>
            </p:cNvPr>
            <p:cNvSpPr/>
            <p:nvPr/>
          </p:nvSpPr>
          <p:spPr>
            <a:xfrm>
              <a:off x="0" y="0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5" name="Group 16">
            <a:extLst>
              <a:ext uri="{FF2B5EF4-FFF2-40B4-BE49-F238E27FC236}">
                <a16:creationId xmlns:a16="http://schemas.microsoft.com/office/drawing/2014/main" id="{BFCFB92A-FA05-7861-26CB-1D36D1A9E566}"/>
              </a:ext>
            </a:extLst>
          </p:cNvPr>
          <p:cNvGrpSpPr/>
          <p:nvPr/>
        </p:nvGrpSpPr>
        <p:grpSpPr>
          <a:xfrm>
            <a:off x="0" y="9713934"/>
            <a:ext cx="9144000" cy="573066"/>
            <a:chOff x="0" y="0"/>
            <a:chExt cx="3601371" cy="222955"/>
          </a:xfrm>
          <a:solidFill>
            <a:srgbClr val="EF4723"/>
          </a:solidFill>
        </p:grpSpPr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81359311-AB31-2881-8383-22BA9A500BBC}"/>
                </a:ext>
              </a:extLst>
            </p:cNvPr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5A260D8-5994-A743-7FDC-11BBC2EA4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68" y="731564"/>
            <a:ext cx="1167796" cy="8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1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01F5F2CB-43EE-84BE-562A-F95FF7E2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r="2000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E6EF14-9452-A0DE-9486-88D83C034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9221" b="9972"/>
          <a:stretch/>
        </p:blipFill>
        <p:spPr>
          <a:xfrm>
            <a:off x="3517749" y="1873359"/>
            <a:ext cx="11317302" cy="65388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4C8B31-8F38-C46F-5D6D-7A5B19494D88}"/>
              </a:ext>
            </a:extLst>
          </p:cNvPr>
          <p:cNvSpPr txBox="1"/>
          <p:nvPr/>
        </p:nvSpPr>
        <p:spPr>
          <a:xfrm>
            <a:off x="3901650" y="8471920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53535"/>
                </a:solidFill>
                <a:latin typeface="Barlow Medium" panose="00000600000000000000" pitchFamily="50" charset="0"/>
              </a:rPr>
              <a:t>New construction materials with drastically fewer components and automation compatibility</a:t>
            </a:r>
            <a:endParaRPr lang="en-CA" sz="3600" dirty="0">
              <a:solidFill>
                <a:srgbClr val="353535"/>
              </a:solidFill>
              <a:latin typeface="Barlow Medium" panose="00000600000000000000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8BB589-8149-319B-6A05-118B233A6859}"/>
              </a:ext>
            </a:extLst>
          </p:cNvPr>
          <p:cNvGrpSpPr/>
          <p:nvPr/>
        </p:nvGrpSpPr>
        <p:grpSpPr>
          <a:xfrm>
            <a:off x="3517748" y="158894"/>
            <a:ext cx="12728301" cy="1684628"/>
            <a:chOff x="1158547" y="646376"/>
            <a:chExt cx="7731067" cy="1427942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F872E7DD-B410-72F9-89BF-C4475D6C59C6}"/>
                </a:ext>
              </a:extLst>
            </p:cNvPr>
            <p:cNvSpPr/>
            <p:nvPr/>
          </p:nvSpPr>
          <p:spPr>
            <a:xfrm>
              <a:off x="1158547" y="857778"/>
              <a:ext cx="6874038" cy="1191250"/>
            </a:xfrm>
            <a:custGeom>
              <a:avLst/>
              <a:gdLst/>
              <a:ahLst/>
              <a:cxnLst/>
              <a:rect l="l" t="t" r="r" b="b"/>
              <a:pathLst>
                <a:path w="3576320" h="469265">
                  <a:moveTo>
                    <a:pt x="3576292" y="469199"/>
                  </a:moveTo>
                  <a:lnTo>
                    <a:pt x="0" y="469199"/>
                  </a:lnTo>
                  <a:lnTo>
                    <a:pt x="0" y="0"/>
                  </a:lnTo>
                  <a:lnTo>
                    <a:pt x="3576292" y="0"/>
                  </a:lnTo>
                  <a:lnTo>
                    <a:pt x="3576292" y="469199"/>
                  </a:lnTo>
                  <a:close/>
                </a:path>
              </a:pathLst>
            </a:custGeom>
            <a:solidFill>
              <a:srgbClr val="445160"/>
            </a:solidFill>
          </p:spPr>
          <p:txBody>
            <a:bodyPr wrap="square" lIns="0" tIns="0" rIns="0" bIns="0" rtlCol="0"/>
            <a:lstStyle/>
            <a:p>
              <a:pPr>
                <a:lnSpc>
                  <a:spcPts val="13265"/>
                </a:lnSpc>
              </a:pPr>
              <a:endParaRPr lang="en-US" sz="2800" dirty="0">
                <a:solidFill>
                  <a:srgbClr val="6A7759"/>
                </a:solidFill>
                <a:latin typeface="Montserrat Semi-Bold Bol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6C8F95-3DC5-38BC-A54B-35A5778B73F5}"/>
                </a:ext>
              </a:extLst>
            </p:cNvPr>
            <p:cNvSpPr txBox="1"/>
            <p:nvPr/>
          </p:nvSpPr>
          <p:spPr>
            <a:xfrm>
              <a:off x="1391726" y="646376"/>
              <a:ext cx="7497888" cy="1427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3265"/>
                </a:lnSpc>
              </a:pPr>
              <a:r>
                <a:rPr lang="en-US" sz="8400" dirty="0">
                  <a:solidFill>
                    <a:schemeClr val="bg1"/>
                  </a:solidFill>
                  <a:latin typeface="Barlow Black" panose="00000A00000000000000" pitchFamily="50" charset="0"/>
                </a:rPr>
                <a:t>Robotic Construction</a:t>
              </a:r>
            </a:p>
          </p:txBody>
        </p:sp>
      </p:grpSp>
      <p:sp>
        <p:nvSpPr>
          <p:cNvPr id="15" name="AutoShape 6">
            <a:extLst>
              <a:ext uri="{FF2B5EF4-FFF2-40B4-BE49-F238E27FC236}">
                <a16:creationId xmlns:a16="http://schemas.microsoft.com/office/drawing/2014/main" id="{A314F777-5F21-3D92-C989-A5555A377090}"/>
              </a:ext>
            </a:extLst>
          </p:cNvPr>
          <p:cNvSpPr/>
          <p:nvPr/>
        </p:nvSpPr>
        <p:spPr>
          <a:xfrm>
            <a:off x="0" y="9944100"/>
            <a:ext cx="18395101" cy="0"/>
          </a:xfrm>
          <a:prstGeom prst="line">
            <a:avLst/>
          </a:prstGeom>
          <a:ln w="38100" cap="flat">
            <a:solidFill>
              <a:srgbClr val="F05E2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3FA24-548B-B0AD-2857-8E14BF162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67972"/>
            <a:ext cx="1981201" cy="139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9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04B3E60-76AF-7B28-748C-FF4E6928A7FE}"/>
              </a:ext>
            </a:extLst>
          </p:cNvPr>
          <p:cNvSpPr/>
          <p:nvPr/>
        </p:nvSpPr>
        <p:spPr>
          <a:xfrm>
            <a:off x="0" y="26391"/>
            <a:ext cx="18288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C5FC32-6BE8-6279-ADF0-CCC43AF5DEF6}"/>
              </a:ext>
            </a:extLst>
          </p:cNvPr>
          <p:cNvGrpSpPr/>
          <p:nvPr/>
        </p:nvGrpSpPr>
        <p:grpSpPr>
          <a:xfrm>
            <a:off x="1607438" y="3695700"/>
            <a:ext cx="15073124" cy="3429000"/>
            <a:chOff x="1600200" y="3695700"/>
            <a:chExt cx="15073124" cy="3429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CF577D-F185-4EDC-9518-9FC2337E8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821" y="3716740"/>
              <a:ext cx="5111940" cy="340796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0F51181-10FA-6B6C-624B-3BF82AF3E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9824" y="3695700"/>
              <a:ext cx="5143500" cy="3429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DF06C2-994C-C325-818D-573198FA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3716740"/>
              <a:ext cx="4543558" cy="340796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EA5AD6A-9B13-6F6F-7980-BE6DB0175060}"/>
              </a:ext>
            </a:extLst>
          </p:cNvPr>
          <p:cNvSpPr txBox="1"/>
          <p:nvPr/>
        </p:nvSpPr>
        <p:spPr>
          <a:xfrm>
            <a:off x="1607438" y="2680266"/>
            <a:ext cx="14998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>
              <a:spcBef>
                <a:spcPts val="200"/>
              </a:spcBef>
            </a:pPr>
            <a:r>
              <a:rPr lang="en-US" sz="3200" b="1" dirty="0">
                <a:solidFill>
                  <a:srgbClr val="4451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rebri" panose="020B0604020202020204" charset="0"/>
              </a:rPr>
              <a:t>A uniform building system designed to accommodate countless configurations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CA6B6B-0E3C-AFE4-D36D-E7E160AF4A29}"/>
              </a:ext>
            </a:extLst>
          </p:cNvPr>
          <p:cNvGrpSpPr/>
          <p:nvPr/>
        </p:nvGrpSpPr>
        <p:grpSpPr>
          <a:xfrm>
            <a:off x="3967232" y="487071"/>
            <a:ext cx="10739368" cy="1684628"/>
            <a:chOff x="1431560" y="924549"/>
            <a:chExt cx="6523005" cy="1427942"/>
          </a:xfrm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D5255BE2-5B5B-D860-2BF3-A6FBECEBF8D9}"/>
                </a:ext>
              </a:extLst>
            </p:cNvPr>
            <p:cNvSpPr/>
            <p:nvPr/>
          </p:nvSpPr>
          <p:spPr>
            <a:xfrm>
              <a:off x="1431560" y="1074671"/>
              <a:ext cx="6245306" cy="1255841"/>
            </a:xfrm>
            <a:custGeom>
              <a:avLst/>
              <a:gdLst/>
              <a:ahLst/>
              <a:cxnLst/>
              <a:rect l="l" t="t" r="r" b="b"/>
              <a:pathLst>
                <a:path w="3576320" h="469265">
                  <a:moveTo>
                    <a:pt x="3576292" y="469199"/>
                  </a:moveTo>
                  <a:lnTo>
                    <a:pt x="0" y="469199"/>
                  </a:lnTo>
                  <a:lnTo>
                    <a:pt x="0" y="0"/>
                  </a:lnTo>
                  <a:lnTo>
                    <a:pt x="3576292" y="0"/>
                  </a:lnTo>
                  <a:lnTo>
                    <a:pt x="3576292" y="469199"/>
                  </a:lnTo>
                  <a:close/>
                </a:path>
              </a:pathLst>
            </a:custGeom>
            <a:solidFill>
              <a:srgbClr val="445160"/>
            </a:solidFill>
          </p:spPr>
          <p:txBody>
            <a:bodyPr wrap="square" lIns="0" tIns="0" rIns="0" bIns="0" rtlCol="0"/>
            <a:lstStyle/>
            <a:p>
              <a:pPr>
                <a:lnSpc>
                  <a:spcPts val="13265"/>
                </a:lnSpc>
              </a:pPr>
              <a:endParaRPr lang="en-US" sz="2800" dirty="0">
                <a:solidFill>
                  <a:srgbClr val="6A7759"/>
                </a:solidFill>
                <a:latin typeface="Montserrat Semi-Bold Bold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600BE1-0433-E568-C38A-B42074C8CD5A}"/>
                </a:ext>
              </a:extLst>
            </p:cNvPr>
            <p:cNvSpPr txBox="1"/>
            <p:nvPr/>
          </p:nvSpPr>
          <p:spPr>
            <a:xfrm>
              <a:off x="1583948" y="924549"/>
              <a:ext cx="6370617" cy="1427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3265"/>
                </a:lnSpc>
              </a:pPr>
              <a:r>
                <a:rPr lang="en-US" sz="8400" dirty="0">
                  <a:solidFill>
                    <a:schemeClr val="bg1"/>
                  </a:solidFill>
                  <a:latin typeface="Barlow Black" panose="00000A00000000000000" pitchFamily="50" charset="0"/>
                </a:rPr>
                <a:t>Building Technology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B9F3BB3-D41A-5399-B129-CB3DF3D4ACDE}"/>
              </a:ext>
            </a:extLst>
          </p:cNvPr>
          <p:cNvSpPr txBox="1"/>
          <p:nvPr/>
        </p:nvSpPr>
        <p:spPr>
          <a:xfrm>
            <a:off x="3967229" y="7401243"/>
            <a:ext cx="9753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algn="ctr">
              <a:spcBef>
                <a:spcPts val="200"/>
              </a:spcBef>
            </a:pPr>
            <a:r>
              <a:rPr lang="en-US" sz="2800" dirty="0">
                <a:solidFill>
                  <a:srgbClr val="EF4723"/>
                </a:solidFill>
                <a:latin typeface="Cerebri" panose="020B0604020202020204" charset="0"/>
              </a:rPr>
              <a:t>Our customers configure them onsite to build thousands of building types -</a:t>
            </a:r>
            <a:r>
              <a:rPr lang="en-US" sz="2800" dirty="0">
                <a:solidFill>
                  <a:srgbClr val="F05E22"/>
                </a:solidFill>
                <a:latin typeface="Cerebri" panose="020B0604020202020204" charset="0"/>
              </a:rPr>
              <a:t> </a:t>
            </a:r>
            <a:r>
              <a:rPr lang="en-US" sz="2800" dirty="0">
                <a:solidFill>
                  <a:srgbClr val="445160"/>
                </a:solidFill>
                <a:latin typeface="Cerebri" panose="020B0604020202020204" charset="0"/>
              </a:rPr>
              <a:t>Fort-Able is not a tiny house company but a Modular Home Production Company</a:t>
            </a:r>
          </a:p>
        </p:txBody>
      </p:sp>
      <p:grpSp>
        <p:nvGrpSpPr>
          <p:cNvPr id="19" name="Group 14">
            <a:extLst>
              <a:ext uri="{FF2B5EF4-FFF2-40B4-BE49-F238E27FC236}">
                <a16:creationId xmlns:a16="http://schemas.microsoft.com/office/drawing/2014/main" id="{31298807-3C6F-88E1-BDD3-68139E980B7D}"/>
              </a:ext>
            </a:extLst>
          </p:cNvPr>
          <p:cNvGrpSpPr/>
          <p:nvPr/>
        </p:nvGrpSpPr>
        <p:grpSpPr>
          <a:xfrm>
            <a:off x="0" y="9675834"/>
            <a:ext cx="18288000" cy="611166"/>
            <a:chOff x="0" y="0"/>
            <a:chExt cx="6671512" cy="222955"/>
          </a:xfrm>
          <a:solidFill>
            <a:srgbClr val="F05E22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0D05E9BA-5FAB-4F36-D059-540CA021CE7A}"/>
                </a:ext>
              </a:extLst>
            </p:cNvPr>
            <p:cNvSpPr/>
            <p:nvPr/>
          </p:nvSpPr>
          <p:spPr>
            <a:xfrm>
              <a:off x="0" y="0"/>
              <a:ext cx="6671512" cy="222955"/>
            </a:xfrm>
            <a:custGeom>
              <a:avLst/>
              <a:gdLst/>
              <a:ahLst/>
              <a:cxnLst/>
              <a:rect l="l" t="t" r="r" b="b"/>
              <a:pathLst>
                <a:path w="6671512" h="222955">
                  <a:moveTo>
                    <a:pt x="0" y="0"/>
                  </a:moveTo>
                  <a:lnTo>
                    <a:pt x="6671512" y="0"/>
                  </a:lnTo>
                  <a:lnTo>
                    <a:pt x="6671512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87E97311-D676-577A-B3BE-22AB5AE57453}"/>
              </a:ext>
            </a:extLst>
          </p:cNvPr>
          <p:cNvGrpSpPr/>
          <p:nvPr/>
        </p:nvGrpSpPr>
        <p:grpSpPr>
          <a:xfrm>
            <a:off x="37011" y="9675834"/>
            <a:ext cx="9144000" cy="584775"/>
            <a:chOff x="0" y="0"/>
            <a:chExt cx="3601371" cy="222955"/>
          </a:xfrm>
          <a:solidFill>
            <a:srgbClr val="EF4723"/>
          </a:solidFill>
        </p:grpSpPr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45291A10-548A-4B0B-1201-8BCE7D6C48A3}"/>
                </a:ext>
              </a:extLst>
            </p:cNvPr>
            <p:cNvSpPr/>
            <p:nvPr/>
          </p:nvSpPr>
          <p:spPr>
            <a:xfrm>
              <a:off x="0" y="0"/>
              <a:ext cx="3601371" cy="222955"/>
            </a:xfrm>
            <a:custGeom>
              <a:avLst/>
              <a:gdLst/>
              <a:ahLst/>
              <a:cxnLst/>
              <a:rect l="l" t="t" r="r" b="b"/>
              <a:pathLst>
                <a:path w="3601371" h="222955">
                  <a:moveTo>
                    <a:pt x="0" y="0"/>
                  </a:moveTo>
                  <a:lnTo>
                    <a:pt x="3601371" y="0"/>
                  </a:lnTo>
                  <a:lnTo>
                    <a:pt x="3601371" y="222955"/>
                  </a:lnTo>
                  <a:lnTo>
                    <a:pt x="0" y="222955"/>
                  </a:lnTo>
                  <a:close/>
                </a:path>
              </a:pathLst>
            </a:custGeom>
            <a:grpFill/>
          </p:spPr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597D900-5C25-F942-FD82-8D5F67082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85762"/>
            <a:ext cx="1578104" cy="110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9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37B1A88-091F-17EE-F7E2-28D8251A1E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r="20000"/>
          <a:stretch>
            <a:fillRect/>
          </a:stretch>
        </p:blipFill>
        <p:spPr>
          <a:xfrm>
            <a:off x="0" y="0"/>
            <a:ext cx="6477000" cy="10287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792E6D-34EC-4C21-01C7-C84921E7AF3E}"/>
              </a:ext>
            </a:extLst>
          </p:cNvPr>
          <p:cNvSpPr/>
          <p:nvPr/>
        </p:nvSpPr>
        <p:spPr>
          <a:xfrm>
            <a:off x="0" y="0"/>
            <a:ext cx="6477000" cy="10287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8BB589-8149-319B-6A05-118B233A6859}"/>
              </a:ext>
            </a:extLst>
          </p:cNvPr>
          <p:cNvGrpSpPr/>
          <p:nvPr/>
        </p:nvGrpSpPr>
        <p:grpSpPr>
          <a:xfrm>
            <a:off x="3993967" y="0"/>
            <a:ext cx="12138662" cy="1748289"/>
            <a:chOff x="1447799" y="511692"/>
            <a:chExt cx="7372924" cy="1481903"/>
          </a:xfrm>
        </p:grpSpPr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F872E7DD-B410-72F9-89BF-C4475D6C59C6}"/>
                </a:ext>
              </a:extLst>
            </p:cNvPr>
            <p:cNvSpPr/>
            <p:nvPr/>
          </p:nvSpPr>
          <p:spPr>
            <a:xfrm>
              <a:off x="1447799" y="737755"/>
              <a:ext cx="6980074" cy="1255840"/>
            </a:xfrm>
            <a:custGeom>
              <a:avLst/>
              <a:gdLst/>
              <a:ahLst/>
              <a:cxnLst/>
              <a:rect l="l" t="t" r="r" b="b"/>
              <a:pathLst>
                <a:path w="3576320" h="469265">
                  <a:moveTo>
                    <a:pt x="3576292" y="469199"/>
                  </a:moveTo>
                  <a:lnTo>
                    <a:pt x="0" y="469199"/>
                  </a:lnTo>
                  <a:lnTo>
                    <a:pt x="0" y="0"/>
                  </a:lnTo>
                  <a:lnTo>
                    <a:pt x="3576292" y="0"/>
                  </a:lnTo>
                  <a:lnTo>
                    <a:pt x="3576292" y="469199"/>
                  </a:lnTo>
                  <a:close/>
                </a:path>
              </a:pathLst>
            </a:custGeom>
            <a:solidFill>
              <a:srgbClr val="445160"/>
            </a:solidFill>
          </p:spPr>
          <p:txBody>
            <a:bodyPr wrap="square" lIns="0" tIns="0" rIns="0" bIns="0" rtlCol="0"/>
            <a:lstStyle/>
            <a:p>
              <a:pPr>
                <a:lnSpc>
                  <a:spcPts val="13265"/>
                </a:lnSpc>
              </a:pPr>
              <a:endParaRPr lang="en-US" sz="2800" dirty="0">
                <a:solidFill>
                  <a:srgbClr val="6A7759"/>
                </a:solidFill>
                <a:latin typeface="Montserrat Semi-Bold Bold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6C8F95-3DC5-38BC-A54B-35A5778B73F5}"/>
                </a:ext>
              </a:extLst>
            </p:cNvPr>
            <p:cNvSpPr txBox="1"/>
            <p:nvPr/>
          </p:nvSpPr>
          <p:spPr>
            <a:xfrm>
              <a:off x="1848423" y="511692"/>
              <a:ext cx="6972300" cy="14279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3265"/>
                </a:lnSpc>
              </a:pPr>
              <a:r>
                <a:rPr lang="en-US" sz="8400" dirty="0">
                  <a:solidFill>
                    <a:schemeClr val="bg1"/>
                  </a:solidFill>
                  <a:latin typeface="Barlow Black" panose="00000A00000000000000" pitchFamily="50" charset="0"/>
                </a:rPr>
                <a:t>Shipping Technology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4FB72B-2E44-7A28-B07E-D23A54AC507A}"/>
              </a:ext>
            </a:extLst>
          </p:cNvPr>
          <p:cNvSpPr txBox="1"/>
          <p:nvPr/>
        </p:nvSpPr>
        <p:spPr>
          <a:xfrm>
            <a:off x="409303" y="3955541"/>
            <a:ext cx="6096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45160"/>
                </a:solidFill>
                <a:latin typeface="Barlow Light" panose="00000400000000000000" pitchFamily="50" charset="0"/>
              </a:rPr>
              <a:t>Fort-Able Homes can be folded up and transported on normal driving license without overload permit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F0D751-0770-492C-EBDF-2EAEDC19E03A}"/>
              </a:ext>
            </a:extLst>
          </p:cNvPr>
          <p:cNvSpPr txBox="1"/>
          <p:nvPr/>
        </p:nvSpPr>
        <p:spPr>
          <a:xfrm>
            <a:off x="378823" y="6438900"/>
            <a:ext cx="5945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445160"/>
                </a:solidFill>
                <a:latin typeface="Barlow Light" panose="00000400000000000000" pitchFamily="50" charset="0"/>
              </a:rPr>
              <a:t>Cost effective shipping enables mass production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32AD5-DD79-2422-1575-F4408804F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32414"/>
            <a:ext cx="1444687" cy="101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D7CD2D-BE92-20A5-46DF-C9D55B52DF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1" b="16178"/>
          <a:stretch/>
        </p:blipFill>
        <p:spPr>
          <a:xfrm>
            <a:off x="6966043" y="2705100"/>
            <a:ext cx="10933134" cy="70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8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1635</Words>
  <Application>Microsoft Office PowerPoint</Application>
  <PresentationFormat>Custom</PresentationFormat>
  <Paragraphs>326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Calibri</vt:lpstr>
      <vt:lpstr>Poppins Bold</vt:lpstr>
      <vt:lpstr>Barlow</vt:lpstr>
      <vt:lpstr>Barlow Black</vt:lpstr>
      <vt:lpstr>Barlow Light</vt:lpstr>
      <vt:lpstr>Franklin Gothic Heavy</vt:lpstr>
      <vt:lpstr>Cerebri Bold</vt:lpstr>
      <vt:lpstr>Montserrat Semi-Bold Bold</vt:lpstr>
      <vt:lpstr>Barlow Medium</vt:lpstr>
      <vt:lpstr>Arial</vt:lpstr>
      <vt:lpstr>Cerebri Bold Bold</vt:lpstr>
      <vt:lpstr>Cerebri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Fort-Able Homes</dc:title>
  <dc:creator>itpc4</dc:creator>
  <cp:lastModifiedBy>itpc4</cp:lastModifiedBy>
  <cp:revision>20</cp:revision>
  <dcterms:created xsi:type="dcterms:W3CDTF">2006-08-16T00:00:00Z</dcterms:created>
  <dcterms:modified xsi:type="dcterms:W3CDTF">2023-02-13T15:25:27Z</dcterms:modified>
  <dc:identifier>DAFQ6B2MbZ4</dc:identifier>
</cp:coreProperties>
</file>